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comments/comment1.xml" ContentType="application/vnd.openxmlformats-officedocument.presentationml.comment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s/comment2.xml" ContentType="application/vnd.openxmlformats-officedocument.presentationml.comments+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comments/comment3.xml" ContentType="application/vnd.openxmlformats-officedocument.presentationml.comments+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4"/>
    <p:sldId id="290" r:id="rId45"/>
    <p:sldId id="291" r:id="rId46"/>
    <p:sldId id="292" r:id="rId47"/>
    <p:sldId id="293" r:id="rId48"/>
    <p:sldId id="294" r:id="rId49"/>
    <p:sldId id="295" r:id="rId50"/>
    <p:sldId id="296" r:id="rId51"/>
    <p:sldId id="297" r:id="rId52"/>
    <p:sldId id="298" r:id="rId53"/>
    <p:sldId id="299" r:id="rId54"/>
    <p:sldId id="300" r:id="rId5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1pPr>
    <a:lvl2pPr marL="0" marR="0" indent="22860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2pPr>
    <a:lvl3pPr marL="0" marR="0" indent="45720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3pPr>
    <a:lvl4pPr marL="0" marR="0" indent="68580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4pPr>
    <a:lvl5pPr marL="0" marR="0" indent="91440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5pPr>
    <a:lvl6pPr marL="0" marR="0" indent="114300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6pPr>
    <a:lvl7pPr marL="0" marR="0" indent="137160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7pPr>
    <a:lvl8pPr marL="0" marR="0" indent="160020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8pPr>
    <a:lvl9pPr marL="0" marR="0" indent="182880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Author id="0" name="Ray D. Sameshima" initials="RDS" lastIdx="3" clrIdx="0"/>
</p:cmAuthorLst>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4F5C3F"/>
        </a:fontRef>
        <a:srgbClr val="4F5C3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E6E5DA">
              <a:alpha val="60000"/>
            </a:srgbClr>
          </a:solidFill>
        </a:fill>
      </a:tcStyle>
    </a:band2H>
    <a:firstCol>
      <a:tcTxStyle b="off" i="off">
        <a:fontRef idx="minor">
          <a:srgbClr val="F3F1DF"/>
        </a:fontRef>
        <a:srgbClr val="F3F1D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ff" i="off">
        <a:fontRef idx="minor">
          <a:srgbClr val="4F5C3F"/>
        </a:fontRef>
        <a:srgbClr val="4F5C3F"/>
      </a:tcTxStyle>
      <a:tcStyle>
        <a:tcBdr>
          <a:left>
            <a:ln w="12700" cap="flat">
              <a:solidFill>
                <a:srgbClr val="FFFFFF"/>
              </a:solidFill>
              <a:prstDash val="solid"/>
              <a:miter lim="400000"/>
            </a:ln>
          </a:left>
          <a:right>
            <a:ln w="12700" cap="flat">
              <a:solidFill>
                <a:srgbClr val="FFFFFF"/>
              </a:solidFill>
              <a:prstDash val="solid"/>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Ref idx="minor">
          <a:srgbClr val="F3F1DF"/>
        </a:fontRef>
        <a:srgbClr val="F3F1D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chemeClr val="accent1">
            <a:satOff val="15300"/>
            <a:lumOff val="-29822"/>
            <a:alpha val="80000"/>
          </a:schemeClr>
        </a:fontRef>
        <a:schemeClr val="accent1">
          <a:satOff val="15300"/>
          <a:lumOff val="-29822"/>
          <a:alpha val="80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C0CFCA">
              <a:alpha val="75000"/>
            </a:srgbClr>
          </a:solidFill>
        </a:fill>
      </a:tcStyle>
    </a:band2H>
    <a:firstCol>
      <a:tcTxStyle b="off" i="off">
        <a:fontRef idx="minor">
          <a:schemeClr val="accent1">
            <a:satOff val="15300"/>
            <a:lumOff val="-29822"/>
            <a:alpha val="80000"/>
          </a:schemeClr>
        </a:fontRef>
        <a:schemeClr val="accent1">
          <a:satOff val="15300"/>
          <a:lumOff val="-29822"/>
          <a:alpha val="80000"/>
        </a:schemeClr>
      </a:tcTxStyle>
      <a:tcStyle>
        <a:tcBdr>
          <a:left>
            <a:ln w="12700" cap="flat">
              <a:solidFill>
                <a:schemeClr val="accent1">
                  <a:satOff val="15300"/>
                  <a:lumOff val="-29822"/>
                </a:schemeClr>
              </a:solidFill>
              <a:prstDash val="solid"/>
              <a:miter lim="400000"/>
            </a:ln>
          </a:left>
          <a:right>
            <a:ln w="25400" cap="flat">
              <a:solidFill>
                <a:schemeClr val="accent1">
                  <a:satOff val="15300"/>
                  <a:lumOff val="-29822"/>
                </a:scheme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DFDBD1"/>
        </a:fontRef>
        <a:srgbClr val="DFDBD1"/>
      </a:tcTxStyle>
      <a:tcStyle>
        <a:tcBdr>
          <a:left>
            <a:ln w="12700" cap="flat">
              <a:noFill/>
              <a:miter lim="400000"/>
            </a:ln>
          </a:left>
          <a:right>
            <a:ln w="12700" cap="flat">
              <a:noFill/>
              <a:miter lim="400000"/>
            </a:ln>
          </a:right>
          <a:top>
            <a:ln w="25400" cap="flat">
              <a:solidFill>
                <a:schemeClr val="accent1">
                  <a:satOff val="15300"/>
                  <a:lumOff val="-29822"/>
                </a:schemeClr>
              </a:solidFill>
              <a:prstDash val="solid"/>
              <a:miter lim="400000"/>
            </a:ln>
          </a:top>
          <a:bottom>
            <a:ln w="12700" cap="flat">
              <a:solidFill>
                <a:schemeClr val="accent1">
                  <a:satOff val="15300"/>
                  <a:lumOff val="-29822"/>
                </a:schemeClr>
              </a:solidFill>
              <a:prstDash val="solid"/>
              <a:miter lim="400000"/>
            </a:ln>
          </a:bottom>
          <a:insideH>
            <a:ln w="12700" cap="flat">
              <a:solidFill>
                <a:srgbClr val="EDEADB"/>
              </a:solidFill>
              <a:prstDash val="solid"/>
              <a:miter lim="400000"/>
            </a:ln>
          </a:insideH>
          <a:insideV>
            <a:ln w="12700" cap="flat">
              <a:noFill/>
              <a:miter lim="400000"/>
            </a:ln>
          </a:insideV>
        </a:tcBdr>
        <a:fill>
          <a:noFill/>
        </a:fill>
      </a:tcStyle>
    </a:lastRow>
    <a:firstRow>
      <a:tcTxStyle b="off" i="off">
        <a:fontRef idx="minor">
          <a:srgbClr val="DFDBD1"/>
        </a:fontRef>
        <a:srgbClr val="DFDBD1"/>
      </a:tcTxStyle>
      <a:tcStyle>
        <a:tcBdr>
          <a:left>
            <a:ln w="12700" cap="flat">
              <a:noFill/>
              <a:miter lim="400000"/>
            </a:ln>
          </a:left>
          <a:right>
            <a:ln w="12700" cap="flat">
              <a:noFill/>
              <a:miter lim="400000"/>
            </a:ln>
          </a:right>
          <a:top>
            <a:ln w="12700" cap="flat">
              <a:solidFill>
                <a:schemeClr val="accent1">
                  <a:satOff val="15300"/>
                  <a:lumOff val="-29822"/>
                </a:schemeClr>
              </a:solidFill>
              <a:prstDash val="solid"/>
              <a:miter lim="400000"/>
            </a:ln>
          </a:top>
          <a:bottom>
            <a:ln w="25400" cap="flat">
              <a:solidFill>
                <a:schemeClr val="accent1">
                  <a:satOff val="15300"/>
                  <a:lumOff val="-29822"/>
                </a:schemeClr>
              </a:solidFill>
              <a:prstDash val="solid"/>
              <a:miter lim="400000"/>
            </a:ln>
          </a:bottom>
          <a:insideH>
            <a:ln w="12700" cap="flat">
              <a:solidFill>
                <a:srgbClr val="DFDBD1"/>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Ref idx="minor">
          <a:srgbClr val="4F5C3F"/>
        </a:fontRef>
        <a:srgbClr val="4F5C3F"/>
      </a:tcTxStyle>
      <a:tcStyle>
        <a:tcBdr>
          <a:left>
            <a:ln w="12700" cap="flat">
              <a:solidFill>
                <a:schemeClr val="accent2">
                  <a:hueOff val="-171743"/>
                  <a:satOff val="2189"/>
                  <a:lumOff val="-14463"/>
                </a:schemeClr>
              </a:solidFill>
              <a:custDash>
                <a:ds d="200000" sp="200000"/>
              </a:custDash>
              <a:miter lim="400000"/>
            </a:ln>
          </a:left>
          <a:right>
            <a:ln w="12700" cap="flat">
              <a:solidFill>
                <a:schemeClr val="accent2">
                  <a:hueOff val="-171743"/>
                  <a:satOff val="2189"/>
                  <a:lumOff val="-14463"/>
                </a:schemeClr>
              </a:solidFill>
              <a:custDash>
                <a:ds d="200000" sp="200000"/>
              </a:custDash>
              <a:miter lim="400000"/>
            </a:ln>
          </a:right>
          <a:top>
            <a:ln w="12700" cap="flat">
              <a:solidFill>
                <a:schemeClr val="accent2">
                  <a:hueOff val="-171743"/>
                  <a:satOff val="2189"/>
                  <a:lumOff val="-14463"/>
                </a:schemeClr>
              </a:solidFill>
              <a:custDash>
                <a:ds d="200000" sp="200000"/>
              </a:custDash>
              <a:miter lim="400000"/>
            </a:ln>
          </a:top>
          <a:bottom>
            <a:ln w="12700" cap="flat">
              <a:solidFill>
                <a:schemeClr val="accent2">
                  <a:hueOff val="-171743"/>
                  <a:satOff val="2189"/>
                  <a:lumOff val="-14463"/>
                </a:schemeClr>
              </a:solidFill>
              <a:custDash>
                <a:ds d="200000" sp="200000"/>
              </a:custDash>
              <a:miter lim="400000"/>
            </a:ln>
          </a:bottom>
          <a:insideH>
            <a:ln w="12700" cap="flat">
              <a:solidFill>
                <a:schemeClr val="accent2">
                  <a:hueOff val="-171743"/>
                  <a:satOff val="2189"/>
                  <a:lumOff val="-14463"/>
                </a:schemeClr>
              </a:solidFill>
              <a:custDash>
                <a:ds d="200000" sp="200000"/>
              </a:custDash>
              <a:miter lim="400000"/>
            </a:ln>
          </a:insideH>
          <a:insideV>
            <a:ln w="12700" cap="flat">
              <a:solidFill>
                <a:schemeClr val="accent2">
                  <a:hueOff val="-171743"/>
                  <a:satOff val="2189"/>
                  <a:lumOff val="-14463"/>
                </a:schemeClr>
              </a:solidFill>
              <a:custDash>
                <a:ds d="200000" sp="200000"/>
              </a:custDash>
              <a:miter lim="400000"/>
            </a:ln>
          </a:insideV>
        </a:tcBdr>
        <a:fill>
          <a:noFill/>
        </a:fill>
      </a:tcStyle>
    </a:wholeTbl>
    <a:band2H>
      <a:tcTxStyle b="def" i="def"/>
      <a:tcStyle>
        <a:tcBdr/>
        <a:fill>
          <a:solidFill>
            <a:srgbClr val="DDD9AC">
              <a:alpha val="70000"/>
            </a:srgbClr>
          </a:solidFill>
        </a:fill>
      </a:tcStyle>
    </a:band2H>
    <a:firstCol>
      <a:tcTxStyle b="off" i="off">
        <a:fontRef idx="minor">
          <a:srgbClr val="4F5C3F"/>
        </a:fontRef>
        <a:srgbClr val="4F5C3F"/>
      </a:tcTxStyle>
      <a:tcStyle>
        <a:tcBdr>
          <a:left>
            <a:ln w="12700" cap="flat">
              <a:solidFill>
                <a:schemeClr val="accent1">
                  <a:satOff val="15300"/>
                  <a:lumOff val="-29822"/>
                </a:schemeClr>
              </a:solidFill>
              <a:prstDash val="solid"/>
              <a:miter lim="400000"/>
            </a:ln>
          </a:left>
          <a:right>
            <a:ln w="12700" cap="flat">
              <a:solidFill>
                <a:schemeClr val="accent2">
                  <a:hueOff val="-171743"/>
                  <a:satOff val="2189"/>
                  <a:lumOff val="-14463"/>
                </a:schemeClr>
              </a:solidFill>
              <a:custDash>
                <a:ds d="200000" sp="200000"/>
              </a:custDash>
              <a:miter lim="400000"/>
            </a:ln>
          </a:right>
          <a:top>
            <a:ln w="12700" cap="flat">
              <a:solidFill>
                <a:schemeClr val="accent2">
                  <a:hueOff val="-171743"/>
                  <a:satOff val="2189"/>
                  <a:lumOff val="-14463"/>
                </a:schemeClr>
              </a:solidFill>
              <a:custDash>
                <a:ds d="200000" sp="200000"/>
              </a:custDash>
              <a:miter lim="400000"/>
            </a:ln>
          </a:top>
          <a:bottom>
            <a:ln w="12700" cap="flat">
              <a:solidFill>
                <a:schemeClr val="accent2">
                  <a:hueOff val="-171743"/>
                  <a:satOff val="2189"/>
                  <a:lumOff val="-14463"/>
                </a:schemeClr>
              </a:solidFill>
              <a:custDash>
                <a:ds d="200000" sp="200000"/>
              </a:custDash>
              <a:miter lim="400000"/>
            </a:ln>
          </a:bottom>
          <a:insideH>
            <a:ln w="12700" cap="flat">
              <a:solidFill>
                <a:schemeClr val="accent2">
                  <a:hueOff val="-171743"/>
                  <a:satOff val="2189"/>
                  <a:lumOff val="-14463"/>
                </a:schemeClr>
              </a:solidFill>
              <a:custDash>
                <a:ds d="200000" sp="200000"/>
              </a:custDash>
              <a:miter lim="400000"/>
            </a:ln>
          </a:insideH>
          <a:insideV>
            <a:ln w="12700" cap="flat">
              <a:solidFill>
                <a:schemeClr val="accent2">
                  <a:hueOff val="-171743"/>
                  <a:satOff val="2189"/>
                  <a:lumOff val="-14463"/>
                </a:schemeClr>
              </a:solidFill>
              <a:custDash>
                <a:ds d="200000" sp="200000"/>
              </a:custDash>
              <a:miter lim="400000"/>
            </a:ln>
          </a:insideV>
        </a:tcBdr>
        <a:fill>
          <a:noFill/>
        </a:fill>
      </a:tcStyle>
    </a:firstCol>
    <a:lastRow>
      <a:tcTxStyle b="off" i="off">
        <a:fontRef idx="minor">
          <a:srgbClr val="DFDBD1"/>
        </a:fontRef>
        <a:srgbClr val="DFDBD1"/>
      </a:tcTxStyle>
      <a:tcStyle>
        <a:tcBdr>
          <a:left>
            <a:ln w="12700" cap="flat">
              <a:solidFill>
                <a:srgbClr val="DFDBD1"/>
              </a:solidFill>
              <a:prstDash val="solid"/>
              <a:miter lim="400000"/>
            </a:ln>
          </a:left>
          <a:right>
            <a:ln w="12700" cap="flat">
              <a:solidFill>
                <a:srgbClr val="DFDBD1"/>
              </a:solidFill>
              <a:prstDash val="solid"/>
              <a:miter lim="400000"/>
            </a:ln>
          </a:right>
          <a:top>
            <a:ln w="25400" cap="flat">
              <a:solidFill>
                <a:schemeClr val="accent2">
                  <a:hueOff val="-171743"/>
                  <a:satOff val="2189"/>
                  <a:lumOff val="-14463"/>
                </a:schemeClr>
              </a:solidFill>
              <a:prstDash val="solid"/>
              <a:miter lim="400000"/>
            </a:ln>
          </a:top>
          <a:bottom>
            <a:ln w="12700" cap="flat">
              <a:solidFill>
                <a:schemeClr val="accent1">
                  <a:satOff val="15300"/>
                  <a:lumOff val="-29822"/>
                </a:schemeClr>
              </a:solidFill>
              <a:prstDash val="solid"/>
              <a:miter lim="400000"/>
            </a:ln>
          </a:bottom>
          <a:insideH>
            <a:ln w="12700" cap="flat">
              <a:solidFill>
                <a:srgbClr val="DFDBD1"/>
              </a:solidFill>
              <a:prstDash val="solid"/>
              <a:miter lim="400000"/>
            </a:ln>
          </a:insideH>
          <a:insideV>
            <a:ln w="12700" cap="flat">
              <a:solidFill>
                <a:srgbClr val="DFDBD1"/>
              </a:solidFill>
              <a:prstDash val="solid"/>
              <a:miter lim="400000"/>
            </a:ln>
          </a:insideV>
        </a:tcBdr>
        <a:fill>
          <a:noFill/>
        </a:fill>
      </a:tcStyle>
    </a:lastRow>
    <a:firstRow>
      <a:tcTxStyle b="off" i="off">
        <a:fontRef idx="minor">
          <a:srgbClr val="DFDBD1"/>
        </a:fontRef>
        <a:srgbClr val="DFDBD1"/>
      </a:tcTxStyle>
      <a:tcStyle>
        <a:tcBdr>
          <a:left>
            <a:ln w="12700" cap="flat">
              <a:solidFill>
                <a:srgbClr val="DFDBD1"/>
              </a:solidFill>
              <a:prstDash val="solid"/>
              <a:miter lim="400000"/>
            </a:ln>
          </a:left>
          <a:right>
            <a:ln w="12700" cap="flat">
              <a:solidFill>
                <a:srgbClr val="DFDBD1"/>
              </a:solidFill>
              <a:prstDash val="solid"/>
              <a:miter lim="400000"/>
            </a:ln>
          </a:right>
          <a:top>
            <a:ln w="12700" cap="flat">
              <a:solidFill>
                <a:schemeClr val="accent1">
                  <a:satOff val="15300"/>
                  <a:lumOff val="-29822"/>
                </a:schemeClr>
              </a:solidFill>
              <a:prstDash val="solid"/>
              <a:miter lim="400000"/>
            </a:ln>
          </a:top>
          <a:bottom>
            <a:ln w="25400" cap="flat">
              <a:solidFill>
                <a:schemeClr val="accent2">
                  <a:hueOff val="-171743"/>
                  <a:satOff val="2189"/>
                  <a:lumOff val="-14463"/>
                </a:schemeClr>
              </a:solidFill>
              <a:prstDash val="solid"/>
              <a:miter lim="400000"/>
            </a:ln>
          </a:bottom>
          <a:insideH>
            <a:ln w="12700" cap="flat">
              <a:solidFill>
                <a:srgbClr val="DFDBD1"/>
              </a:solidFill>
              <a:prstDash val="solid"/>
              <a:miter lim="400000"/>
            </a:ln>
          </a:insideH>
          <a:insideV>
            <a:ln w="12700" cap="flat">
              <a:solidFill>
                <a:srgbClr val="DFDBD1"/>
              </a:solidFill>
              <a:prstDash val="solid"/>
              <a:miter lim="400000"/>
            </a:ln>
          </a:insideV>
        </a:tcBdr>
        <a:fill>
          <a:noFill/>
        </a:fill>
      </a:tcStyle>
    </a:firstRow>
  </a:tblStyle>
  <a:tblStyle styleId="{CF821DB8-F4EB-4A41-A1BA-3FCAFE7338EE}" styleName="">
    <a:tblBg/>
    <a:wholeTbl>
      <a:tcTxStyle b="off" i="off">
        <a:fontRef idx="minor">
          <a:srgbClr val="4F5C3F"/>
        </a:fontRef>
        <a:srgbClr val="4F5C3F"/>
      </a:tcTxStyle>
      <a:tcStyle>
        <a:tcBdr>
          <a:left>
            <a:ln w="12700" cap="flat">
              <a:solidFill>
                <a:srgbClr val="B07342"/>
              </a:solidFill>
              <a:prstDash val="solid"/>
              <a:miter lim="400000"/>
            </a:ln>
          </a:left>
          <a:right>
            <a:ln w="12700" cap="flat">
              <a:solidFill>
                <a:srgbClr val="B07342"/>
              </a:solidFill>
              <a:prstDash val="solid"/>
              <a:miter lim="400000"/>
            </a:ln>
          </a:right>
          <a:top>
            <a:ln w="12700" cap="flat">
              <a:solidFill>
                <a:srgbClr val="B07342"/>
              </a:solidFill>
              <a:prstDash val="solid"/>
              <a:miter lim="400000"/>
            </a:ln>
          </a:top>
          <a:bottom>
            <a:ln w="12700" cap="flat">
              <a:solidFill>
                <a:srgbClr val="B07342"/>
              </a:solidFill>
              <a:prstDash val="solid"/>
              <a:miter lim="400000"/>
            </a:ln>
          </a:bottom>
          <a:insideH>
            <a:ln w="12700" cap="flat">
              <a:solidFill>
                <a:srgbClr val="B07342"/>
              </a:solidFill>
              <a:prstDash val="solid"/>
              <a:miter lim="400000"/>
            </a:ln>
          </a:insideH>
          <a:insideV>
            <a:ln w="12700" cap="flat">
              <a:solidFill>
                <a:srgbClr val="B07342"/>
              </a:solidFill>
              <a:prstDash val="solid"/>
              <a:miter lim="400000"/>
            </a:ln>
          </a:insideV>
        </a:tcBdr>
        <a:fill>
          <a:noFill/>
        </a:fill>
      </a:tcStyle>
    </a:wholeTbl>
    <a:band2H>
      <a:tcTxStyle b="def" i="def"/>
      <a:tcStyle>
        <a:tcBdr/>
        <a:fill>
          <a:solidFill>
            <a:srgbClr val="EDDBBD">
              <a:alpha val="55000"/>
            </a:srgbClr>
          </a:solidFill>
        </a:fill>
      </a:tcStyle>
    </a:band2H>
    <a:firstCol>
      <a:tcTxStyle b="off" i="off">
        <a:fontRef idx="minor">
          <a:srgbClr val="4F5C3F"/>
        </a:fontRef>
        <a:srgbClr val="4F5C3F"/>
      </a:tcTxStyle>
      <a:tcStyle>
        <a:tcBdr>
          <a:left>
            <a:ln w="12700" cap="flat">
              <a:noFill/>
              <a:miter lim="400000"/>
            </a:ln>
          </a:left>
          <a:right>
            <a:ln w="25400" cap="flat">
              <a:solidFill>
                <a:srgbClr val="B07342"/>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4F5C3F"/>
        </a:fontRef>
        <a:srgbClr val="4F5C3F"/>
      </a:tcTxStyle>
      <a:tcStyle>
        <a:tcBdr>
          <a:left>
            <a:ln w="12700" cap="flat">
              <a:noFill/>
              <a:miter lim="400000"/>
            </a:ln>
          </a:left>
          <a:right>
            <a:ln w="12700" cap="flat">
              <a:noFill/>
              <a:miter lim="400000"/>
            </a:ln>
          </a:right>
          <a:top>
            <a:ln w="25400" cap="flat">
              <a:solidFill>
                <a:srgbClr val="B07342"/>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F3F1DF"/>
        </a:fontRef>
        <a:srgbClr val="F3F1D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4F5C3F"/>
        </a:fontRef>
        <a:srgbClr val="4F5C3F"/>
      </a:tcTxStyle>
      <a:tcStyle>
        <a:tcBdr>
          <a:left>
            <a:ln w="12700" cap="flat">
              <a:solidFill>
                <a:srgbClr val="C9C5BC"/>
              </a:solidFill>
              <a:prstDash val="solid"/>
              <a:miter lim="400000"/>
            </a:ln>
          </a:left>
          <a:right>
            <a:ln w="12700" cap="flat">
              <a:solidFill>
                <a:srgbClr val="C9C5BC"/>
              </a:solidFill>
              <a:prstDash val="solid"/>
              <a:miter lim="400000"/>
            </a:ln>
          </a:right>
          <a:top>
            <a:ln w="12700" cap="flat">
              <a:solidFill>
                <a:srgbClr val="C9C5BC"/>
              </a:solidFill>
              <a:prstDash val="solid"/>
              <a:miter lim="400000"/>
            </a:ln>
          </a:top>
          <a:bottom>
            <a:ln w="12700" cap="flat">
              <a:solidFill>
                <a:srgbClr val="C9C5BC"/>
              </a:solidFill>
              <a:prstDash val="solid"/>
              <a:miter lim="400000"/>
            </a:ln>
          </a:bottom>
          <a:insideH>
            <a:ln w="12700" cap="flat">
              <a:solidFill>
                <a:srgbClr val="C9C5BC"/>
              </a:solidFill>
              <a:prstDash val="solid"/>
              <a:miter lim="400000"/>
            </a:ln>
          </a:insideH>
          <a:insideV>
            <a:ln w="12700" cap="flat">
              <a:solidFill>
                <a:srgbClr val="C9C5BC"/>
              </a:solidFill>
              <a:prstDash val="solid"/>
              <a:miter lim="400000"/>
            </a:ln>
          </a:insideV>
        </a:tcBdr>
        <a:fill>
          <a:noFill/>
        </a:fill>
      </a:tcStyle>
    </a:wholeTbl>
    <a:band2H>
      <a:tcTxStyle b="def" i="def"/>
      <a:tcStyle>
        <a:tcBdr/>
        <a:fill>
          <a:solidFill>
            <a:srgbClr val="E2DED3">
              <a:alpha val="80000"/>
            </a:srgbClr>
          </a:solidFill>
        </a:fill>
      </a:tcStyle>
    </a:band2H>
    <a:firstCol>
      <a:tcTxStyle b="off" i="off">
        <a:fontRef idx="minor">
          <a:srgbClr val="4F5C3F"/>
        </a:fontRef>
        <a:srgbClr val="4F5C3F"/>
      </a:tcTxStyle>
      <a:tcStyle>
        <a:tcBdr>
          <a:left>
            <a:ln w="12700" cap="flat">
              <a:solidFill>
                <a:srgbClr val="51473B"/>
              </a:solidFill>
              <a:prstDash val="solid"/>
              <a:miter lim="400000"/>
            </a:ln>
          </a:left>
          <a:right>
            <a:ln w="25400" cap="flat">
              <a:solidFill>
                <a:srgbClr val="51473B"/>
              </a:solidFill>
              <a:prstDash val="solid"/>
              <a:miter lim="400000"/>
            </a:ln>
          </a:right>
          <a:top>
            <a:ln w="12700" cap="flat">
              <a:solidFill>
                <a:srgbClr val="C9C5BC">
                  <a:alpha val="80000"/>
                </a:srgbClr>
              </a:solidFill>
              <a:prstDash val="solid"/>
              <a:miter lim="400000"/>
            </a:ln>
          </a:top>
          <a:bottom>
            <a:ln w="12700" cap="flat">
              <a:solidFill>
                <a:srgbClr val="C9C5BC">
                  <a:alpha val="80000"/>
                </a:srgbClr>
              </a:solidFill>
              <a:prstDash val="solid"/>
              <a:miter lim="400000"/>
            </a:ln>
          </a:bottom>
          <a:insideH>
            <a:ln w="12700" cap="flat">
              <a:solidFill>
                <a:srgbClr val="C9C5BC">
                  <a:alpha val="80000"/>
                </a:srgbClr>
              </a:solidFill>
              <a:prstDash val="solid"/>
              <a:miter lim="400000"/>
            </a:ln>
          </a:insideH>
          <a:insideV>
            <a:ln w="12700" cap="flat">
              <a:solidFill>
                <a:srgbClr val="C9C5BC">
                  <a:alpha val="80000"/>
                </a:srgbClr>
              </a:solidFill>
              <a:prstDash val="solid"/>
              <a:miter lim="400000"/>
            </a:ln>
          </a:insideV>
        </a:tcBdr>
        <a:fill>
          <a:noFill/>
        </a:fill>
      </a:tcStyle>
    </a:firstCol>
    <a:lastRow>
      <a:tcTxStyle b="off" i="off">
        <a:fontRef idx="minor">
          <a:srgbClr val="4F5C3F"/>
        </a:fontRef>
        <a:srgbClr val="4F5C3F"/>
      </a:tcTxStyle>
      <a:tcStyle>
        <a:tcBdr>
          <a:left>
            <a:ln w="12700" cap="flat">
              <a:solidFill>
                <a:srgbClr val="EDEADB"/>
              </a:solidFill>
              <a:prstDash val="solid"/>
              <a:miter lim="400000"/>
            </a:ln>
          </a:left>
          <a:right>
            <a:ln w="12700" cap="flat">
              <a:solidFill>
                <a:srgbClr val="EDEADB"/>
              </a:solidFill>
              <a:prstDash val="solid"/>
              <a:miter lim="400000"/>
            </a:ln>
          </a:right>
          <a:top>
            <a:ln w="25400" cap="flat">
              <a:solidFill>
                <a:srgbClr val="51473B"/>
              </a:solidFill>
              <a:prstDash val="solid"/>
              <a:miter lim="400000"/>
            </a:ln>
          </a:top>
          <a:bottom>
            <a:ln w="12700" cap="flat">
              <a:solidFill>
                <a:srgbClr val="51473B"/>
              </a:solidFill>
              <a:prstDash val="solid"/>
              <a:miter lim="400000"/>
            </a:ln>
          </a:bottom>
          <a:insideH>
            <a:ln w="12700" cap="flat">
              <a:solidFill>
                <a:srgbClr val="EDEADB"/>
              </a:solidFill>
              <a:prstDash val="solid"/>
              <a:miter lim="400000"/>
            </a:ln>
          </a:insideH>
          <a:insideV>
            <a:ln w="12700" cap="flat">
              <a:solidFill>
                <a:srgbClr val="EDEADB"/>
              </a:solidFill>
              <a:prstDash val="solid"/>
              <a:miter lim="400000"/>
            </a:ln>
          </a:insideV>
        </a:tcBdr>
        <a:fill>
          <a:noFill/>
        </a:fill>
      </a:tcStyle>
    </a:lastRow>
    <a:firstRow>
      <a:tcTxStyle b="off" i="off">
        <a:fontRef idx="minor">
          <a:srgbClr val="4F5C3F"/>
        </a:fontRef>
        <a:srgbClr val="4F5C3F"/>
      </a:tcTxStyle>
      <a:tcStyle>
        <a:tcBdr>
          <a:left>
            <a:ln w="12700" cap="flat">
              <a:solidFill>
                <a:srgbClr val="EDEADB"/>
              </a:solidFill>
              <a:prstDash val="solid"/>
              <a:miter lim="400000"/>
            </a:ln>
          </a:left>
          <a:right>
            <a:ln w="12700" cap="flat">
              <a:solidFill>
                <a:srgbClr val="EDEADB"/>
              </a:solidFill>
              <a:prstDash val="solid"/>
              <a:miter lim="400000"/>
            </a:ln>
          </a:right>
          <a:top>
            <a:ln w="12700" cap="flat">
              <a:solidFill>
                <a:srgbClr val="51473B"/>
              </a:solidFill>
              <a:prstDash val="solid"/>
              <a:miter lim="400000"/>
            </a:ln>
          </a:top>
          <a:bottom>
            <a:ln w="25400" cap="flat">
              <a:solidFill>
                <a:srgbClr val="51473B"/>
              </a:solidFill>
              <a:prstDash val="solid"/>
              <a:miter lim="400000"/>
            </a:ln>
          </a:bottom>
          <a:insideH>
            <a:ln w="12700" cap="flat">
              <a:solidFill>
                <a:srgbClr val="EDEADB"/>
              </a:solidFill>
              <a:prstDash val="solid"/>
              <a:miter lim="400000"/>
            </a:ln>
          </a:insideH>
          <a:insideV>
            <a:ln w="12700" cap="flat">
              <a:solidFill>
                <a:srgbClr val="EDEADB"/>
              </a:solidFill>
              <a:prstDash val="solid"/>
              <a:miter lim="400000"/>
            </a:ln>
          </a:insideV>
        </a:tcBdr>
        <a:fill>
          <a:noFill/>
        </a:fill>
      </a:tcStyle>
    </a:firstRow>
  </a:tblStyle>
  <a:tblStyle styleId="{2708684C-4D16-4618-839F-0558EEFCDFE6}" styleName="">
    <a:tblBg/>
    <a:wholeTbl>
      <a:tcTxStyle b="off" i="off">
        <a:fontRef idx="minor">
          <a:srgbClr val="4F5C3F"/>
        </a:fontRef>
        <a:srgbClr val="4F5C3F"/>
      </a:tcTxStyle>
      <a:tcStyle>
        <a:tcBdr>
          <a:left>
            <a:ln w="12700" cap="flat">
              <a:noFill/>
              <a:miter lim="400000"/>
            </a:ln>
          </a:left>
          <a:right>
            <a:ln w="12700" cap="flat">
              <a:noFill/>
              <a:miter lim="400000"/>
            </a:ln>
          </a:right>
          <a:top>
            <a:ln w="12700" cap="flat">
              <a:solidFill>
                <a:schemeClr val="accent2"/>
              </a:solidFill>
              <a:custDash>
                <a:ds d="200000" sp="200000"/>
              </a:custDash>
              <a:miter lim="400000"/>
            </a:ln>
          </a:top>
          <a:bottom>
            <a:ln w="12700" cap="flat">
              <a:solidFill>
                <a:schemeClr val="accent2"/>
              </a:solidFill>
              <a:custDash>
                <a:ds d="200000" sp="200000"/>
              </a:custDash>
              <a:miter lim="400000"/>
            </a:ln>
          </a:bottom>
          <a:insideH>
            <a:ln w="12700" cap="flat">
              <a:solidFill>
                <a:schemeClr val="accent2"/>
              </a:solidFill>
              <a:custDash>
                <a:ds d="200000" sp="200000"/>
              </a:custDash>
              <a:miter lim="400000"/>
            </a:ln>
          </a:insideH>
          <a:insideV>
            <a:ln w="12700" cap="flat">
              <a:noFill/>
              <a:miter lim="400000"/>
            </a:ln>
          </a:insideV>
        </a:tcBdr>
        <a:fill>
          <a:noFill/>
        </a:fill>
      </a:tcStyle>
    </a:wholeTbl>
    <a:band2H>
      <a:tcTxStyle b="def" i="def"/>
      <a:tcStyle>
        <a:tcBdr/>
        <a:fill>
          <a:solidFill>
            <a:srgbClr val="DEE3BA">
              <a:alpha val="63000"/>
            </a:srgbClr>
          </a:solidFill>
        </a:fill>
      </a:tcStyle>
    </a:band2H>
    <a:firstCol>
      <a:tcTxStyle b="off" i="off">
        <a:fontRef idx="minor">
          <a:srgbClr val="4F5C3F"/>
        </a:fontRef>
        <a:srgbClr val="4F5C3F"/>
      </a:tcTxStyle>
      <a:tcStyle>
        <a:tcBdr>
          <a:left>
            <a:ln w="12700" cap="flat">
              <a:noFill/>
              <a:miter lim="400000"/>
            </a:ln>
          </a:left>
          <a:right>
            <a:ln w="25400" cap="flat">
              <a:solidFill>
                <a:schemeClr val="accent2"/>
              </a:solidFill>
              <a:prstDash val="solid"/>
              <a:miter lim="400000"/>
            </a:ln>
          </a:right>
          <a:top>
            <a:ln w="12700" cap="flat">
              <a:solidFill>
                <a:schemeClr val="accent2">
                  <a:alpha val="60000"/>
                </a:schemeClr>
              </a:solidFill>
              <a:custDash>
                <a:ds d="200000" sp="200000"/>
              </a:custDash>
              <a:miter lim="400000"/>
            </a:ln>
          </a:top>
          <a:bottom>
            <a:ln w="12700" cap="flat">
              <a:solidFill>
                <a:schemeClr val="accent2">
                  <a:alpha val="60000"/>
                </a:schemeClr>
              </a:solidFill>
              <a:custDash>
                <a:ds d="200000" sp="200000"/>
              </a:custDash>
              <a:miter lim="400000"/>
            </a:ln>
          </a:bottom>
          <a:insideH>
            <a:ln w="12700" cap="flat">
              <a:solidFill>
                <a:schemeClr val="accent2">
                  <a:alpha val="60000"/>
                </a:schemeClr>
              </a:solidFill>
              <a:custDash>
                <a:ds d="200000" sp="200000"/>
              </a:custDash>
              <a:miter lim="400000"/>
            </a:ln>
          </a:insideH>
          <a:insideV>
            <a:ln w="12700" cap="flat">
              <a:noFill/>
              <a:miter lim="400000"/>
            </a:ln>
          </a:insideV>
        </a:tcBdr>
        <a:fill>
          <a:noFill/>
        </a:fill>
      </a:tcStyle>
    </a:firstCol>
    <a:lastRow>
      <a:tcTxStyle b="off" i="off">
        <a:fontRef idx="minor">
          <a:srgbClr val="4F5C3F"/>
        </a:fontRef>
        <a:srgbClr val="4F5C3F"/>
      </a:tcTxStyle>
      <a:tcStyle>
        <a:tcBdr>
          <a:left>
            <a:ln w="12700" cap="flat">
              <a:noFill/>
              <a:miter lim="400000"/>
            </a:ln>
          </a:left>
          <a:right>
            <a:ln w="12700" cap="flat">
              <a:noFill/>
              <a:miter lim="400000"/>
            </a:ln>
          </a:right>
          <a:top>
            <a:ln w="25400" cap="flat">
              <a:solidFill>
                <a:schemeClr val="accent2"/>
              </a:solidFill>
              <a:prstDash val="solid"/>
              <a:miter lim="400000"/>
            </a:ln>
          </a:top>
          <a:bottom>
            <a:ln w="12700" cap="flat">
              <a:noFill/>
              <a:miter lim="400000"/>
            </a:ln>
          </a:bottom>
          <a:insideH>
            <a:ln w="12700" cap="flat">
              <a:solidFill>
                <a:schemeClr val="accent2">
                  <a:alpha val="60000"/>
                </a:schemeClr>
              </a:solidFill>
              <a:custDash>
                <a:ds d="200000" sp="200000"/>
              </a:custDash>
              <a:miter lim="400000"/>
            </a:ln>
          </a:insideH>
          <a:insideV>
            <a:ln w="12700" cap="flat">
              <a:noFill/>
              <a:miter lim="400000"/>
            </a:ln>
          </a:insideV>
        </a:tcBdr>
        <a:fill>
          <a:noFill/>
        </a:fill>
      </a:tcStyle>
    </a:lastRow>
    <a:firstRow>
      <a:tcTxStyle b="off" i="off">
        <a:fontRef idx="minor">
          <a:srgbClr val="4F5C3F"/>
        </a:fontRef>
        <a:srgbClr val="4F5C3F"/>
      </a:tcTxStyle>
      <a:tcStyle>
        <a:tcBdr>
          <a:left>
            <a:ln w="12700" cap="flat">
              <a:noFill/>
              <a:miter lim="400000"/>
            </a:ln>
          </a:left>
          <a:right>
            <a:ln w="12700" cap="flat">
              <a:noFill/>
              <a:miter lim="400000"/>
            </a:ln>
          </a:right>
          <a:top>
            <a:ln w="12700" cap="flat">
              <a:noFill/>
              <a:miter lim="400000"/>
            </a:ln>
          </a:top>
          <a:bottom>
            <a:ln w="25400" cap="flat">
              <a:solidFill>
                <a:schemeClr val="accent2"/>
              </a:solidFill>
              <a:prstDash val="solid"/>
              <a:miter lim="400000"/>
            </a:ln>
          </a:bottom>
          <a:insideH>
            <a:ln w="12700" cap="flat">
              <a:solidFill>
                <a:schemeClr val="accent2">
                  <a:alpha val="60000"/>
                </a:schemeClr>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comments" Target="comments/comment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comments" Target="comments/comment2.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comments" Target="comments/comment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s>

</file>

<file path=ppt/comments/comment1.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17-01-20T04:09:53.026" idx="1">
    <p:pos x="-2030" y="527"/>
    <p:text>MASTROLIA, Pierpaolo
TORRES BOBADILLA, William Javier
PRIMO, Amedeo
Tiziano Peraro
Giovanni Ossola
Andrea Ferroglia
This work done under the supervision of Prof. Andrea Ferroglia and Prof. Giovanni Ossola 
This project has been supported by the National Science Foundation under Grant PHY-1417354, and performed in collaboration with Pierpaolo Mastrolia, William J. Torres Bobadilla, and Amedeo Primo from Universita’ degli Studi di Padova, Italy.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17-01-20T10:35:11.230" idx="2">
    <p:pos x="-2009" y="2980"/>
    <p:text>The list of numerical codes.
GoSam, Ninja, Samurai, what else?</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17-05-18T15:56:17.064" idx="3">
    <p:pos x="3992" y="3891"/>
    <p:text>table 2 of ttZ</p:text>
    <p:extLst>
      <p:ext uri="{C676402C-5697-4E1C-873F-D02D1690AC5C}">
        <p15:threadingInfo xmlns:p15="http://schemas.microsoft.com/office/powerpoint/2012/main" timeZoneBias="24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7" name="Shape 127"/>
          <p:cNvSpPr/>
          <p:nvPr>
            <p:ph type="sldImg"/>
          </p:nvPr>
        </p:nvSpPr>
        <p:spPr>
          <a:xfrm>
            <a:off x="1143000" y="685800"/>
            <a:ext cx="4572000" cy="3429000"/>
          </a:xfrm>
          <a:prstGeom prst="rect">
            <a:avLst/>
          </a:prstGeom>
        </p:spPr>
        <p:txBody>
          <a:bodyPr/>
          <a:lstStyle/>
          <a:p>
            <a:pPr/>
          </a:p>
        </p:txBody>
      </p:sp>
      <p:sp>
        <p:nvSpPr>
          <p:cNvPr id="128" name="Shape 12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825500" y="3048000"/>
            <a:ext cx="11353800" cy="2273300"/>
          </a:xfrm>
          <a:prstGeom prst="rect">
            <a:avLst/>
          </a:prstGeom>
        </p:spPr>
        <p:txBody>
          <a:bodyPr anchor="b"/>
          <a:lstStyle/>
          <a:p>
            <a:pPr/>
            <a:r>
              <a:t>Title Text</a:t>
            </a:r>
          </a:p>
        </p:txBody>
      </p:sp>
      <p:sp>
        <p:nvSpPr>
          <p:cNvPr id="12" name="Body Level One…"/>
          <p:cNvSpPr txBox="1"/>
          <p:nvPr>
            <p:ph type="body" sz="quarter" idx="1"/>
          </p:nvPr>
        </p:nvSpPr>
        <p:spPr>
          <a:xfrm>
            <a:off x="825500" y="5308600"/>
            <a:ext cx="11353800" cy="1295400"/>
          </a:xfrm>
          <a:prstGeom prst="rect">
            <a:avLst/>
          </a:prstGeom>
        </p:spPr>
        <p:txBody>
          <a:bodyPr anchor="t"/>
          <a:lstStyle>
            <a:lvl1pPr marL="0" indent="0" algn="ctr">
              <a:spcBef>
                <a:spcPts val="0"/>
              </a:spcBef>
              <a:buSzTx/>
              <a:buNone/>
              <a:defRPr i="1" sz="3200"/>
            </a:lvl1pPr>
            <a:lvl2pPr marL="0" indent="228600" algn="ctr">
              <a:spcBef>
                <a:spcPts val="0"/>
              </a:spcBef>
              <a:buSzTx/>
              <a:buNone/>
              <a:defRPr i="1" sz="3200"/>
            </a:lvl2pPr>
            <a:lvl3pPr marL="0" indent="457200" algn="ctr">
              <a:spcBef>
                <a:spcPts val="0"/>
              </a:spcBef>
              <a:buSzTx/>
              <a:buNone/>
              <a:defRPr i="1" sz="3200"/>
            </a:lvl3pPr>
            <a:lvl4pPr marL="0" indent="685800" algn="ctr">
              <a:spcBef>
                <a:spcPts val="0"/>
              </a:spcBef>
              <a:buSzTx/>
              <a:buNone/>
              <a:defRPr i="1" sz="3200"/>
            </a:lvl4pPr>
            <a:lvl5pPr marL="0" indent="914400" algn="ctr">
              <a:spcBef>
                <a:spcPts val="0"/>
              </a:spcBef>
              <a:buSzTx/>
              <a:buNone/>
              <a:defRPr i="1"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solidFill>
                  <a:srgbClr val="D7D0B2"/>
                </a:solidFill>
              </a:defRPr>
            </a:lvl1p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5" name="-Johnny Appleseed"/>
          <p:cNvSpPr txBox="1"/>
          <p:nvPr>
            <p:ph type="body" sz="quarter" idx="13"/>
          </p:nvPr>
        </p:nvSpPr>
        <p:spPr>
          <a:xfrm>
            <a:off x="1299331" y="6362700"/>
            <a:ext cx="10401301" cy="508000"/>
          </a:xfrm>
          <a:prstGeom prst="rect">
            <a:avLst/>
          </a:prstGeom>
        </p:spPr>
        <p:txBody>
          <a:bodyPr>
            <a:spAutoFit/>
          </a:bodyPr>
          <a:lstStyle>
            <a:lvl1pPr marL="0" indent="0" algn="ctr">
              <a:lnSpc>
                <a:spcPct val="100000"/>
              </a:lnSpc>
              <a:spcBef>
                <a:spcPts val="0"/>
              </a:spcBef>
              <a:buSzTx/>
              <a:buNone/>
              <a:defRPr i="1" sz="2800"/>
            </a:lvl1pPr>
          </a:lstStyle>
          <a:p>
            <a:pPr/>
            <a:r>
              <a:t>-Johnny Appleseed</a:t>
            </a:r>
          </a:p>
        </p:txBody>
      </p:sp>
      <p:sp>
        <p:nvSpPr>
          <p:cNvPr id="96" name="“Type a quote here.”"/>
          <p:cNvSpPr txBox="1"/>
          <p:nvPr>
            <p:ph type="body" sz="quarter" idx="14"/>
          </p:nvPr>
        </p:nvSpPr>
        <p:spPr>
          <a:xfrm>
            <a:off x="1257300" y="4330700"/>
            <a:ext cx="10490200" cy="558800"/>
          </a:xfrm>
          <a:prstGeom prst="rect">
            <a:avLst/>
          </a:prstGeom>
        </p:spPr>
        <p:txBody>
          <a:bodyPr>
            <a:spAutoFit/>
          </a:bodyPr>
          <a:lstStyle>
            <a:lvl1pPr marL="0" indent="0" algn="ctr">
              <a:lnSpc>
                <a:spcPct val="155000"/>
              </a:lnSpc>
              <a:spcBef>
                <a:spcPts val="2400"/>
              </a:spcBef>
              <a:buSzTx/>
              <a:buNone/>
              <a:defRPr sz="3200"/>
            </a:lvl1pPr>
          </a:lstStyle>
          <a:p>
            <a:pPr/>
            <a:r>
              <a:t>“Type a quote here.”</a:t>
            </a:r>
          </a:p>
        </p:txBody>
      </p:sp>
      <p:sp>
        <p:nvSpPr>
          <p:cNvPr id="97"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4"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5"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2"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9" name="Title Text"/>
          <p:cNvSpPr txBox="1"/>
          <p:nvPr>
            <p:ph type="title"/>
          </p:nvPr>
        </p:nvSpPr>
        <p:spPr>
          <a:xfrm>
            <a:off x="826346" y="1259839"/>
            <a:ext cx="11352108" cy="1524001"/>
          </a:xfrm>
          <a:prstGeom prst="rect">
            <a:avLst/>
          </a:prstGeom>
          <a:effectLst/>
        </p:spPr>
        <p:txBody>
          <a:bodyPr lIns="27093" tIns="27093" rIns="27093" bIns="27093"/>
          <a:lstStyle>
            <a:lvl1pPr defTabSz="587022">
              <a:defRPr spc="350" sz="7000">
                <a:solidFill>
                  <a:srgbClr val="FBF9E6"/>
                </a:solidFill>
                <a:effectLst>
                  <a:outerShdw sx="100000" sy="100000" kx="0" ky="0" algn="b" rotWithShape="0" blurRad="25400" dist="25400" dir="16200000">
                    <a:srgbClr val="3A3A3A">
                      <a:alpha val="70000"/>
                    </a:srgbClr>
                  </a:outerShdw>
                </a:effectLst>
              </a:defRPr>
            </a:lvl1pPr>
          </a:lstStyle>
          <a:p>
            <a:pPr/>
            <a:r>
              <a:t>Title Text</a:t>
            </a:r>
          </a:p>
        </p:txBody>
      </p:sp>
      <p:sp>
        <p:nvSpPr>
          <p:cNvPr id="120" name="Body Level One…"/>
          <p:cNvSpPr txBox="1"/>
          <p:nvPr>
            <p:ph type="body" idx="1"/>
          </p:nvPr>
        </p:nvSpPr>
        <p:spPr>
          <a:xfrm>
            <a:off x="826346" y="3251200"/>
            <a:ext cx="11352108" cy="4666827"/>
          </a:xfrm>
          <a:prstGeom prst="rect">
            <a:avLst/>
          </a:prstGeom>
        </p:spPr>
        <p:txBody>
          <a:bodyPr lIns="27093" tIns="27093" rIns="27093" bIns="27093"/>
          <a:lstStyle>
            <a:lvl1pPr marL="414527" indent="-414527" defTabSz="587022">
              <a:spcBef>
                <a:spcPts val="5100"/>
              </a:spcBef>
              <a:buBlip>
                <a:blip r:embed="rId3"/>
              </a:buBlip>
              <a:defRPr sz="3400"/>
            </a:lvl1pPr>
            <a:lvl2pPr marL="1024127" indent="-414527" defTabSz="587022">
              <a:spcBef>
                <a:spcPts val="5100"/>
              </a:spcBef>
              <a:buBlip>
                <a:blip r:embed="rId3"/>
              </a:buBlip>
              <a:defRPr sz="3400"/>
            </a:lvl2pPr>
            <a:lvl3pPr marL="1633727" indent="-414527" defTabSz="587022">
              <a:spcBef>
                <a:spcPts val="5100"/>
              </a:spcBef>
              <a:buBlip>
                <a:blip r:embed="rId3"/>
              </a:buBlip>
              <a:defRPr sz="3400"/>
            </a:lvl3pPr>
            <a:lvl4pPr marL="2243327" indent="-414527" defTabSz="587022">
              <a:spcBef>
                <a:spcPts val="5100"/>
              </a:spcBef>
              <a:buBlip>
                <a:blip r:embed="rId3"/>
              </a:buBlip>
              <a:defRPr sz="3400"/>
            </a:lvl4pPr>
            <a:lvl5pPr marL="2852927" indent="-414527" defTabSz="587022">
              <a:spcBef>
                <a:spcPts val="5100"/>
              </a:spcBef>
              <a:buBlip>
                <a:blip r:embed="rId3"/>
              </a:buBlip>
              <a:defRPr sz="3400"/>
            </a:lvl5pPr>
          </a:lstStyle>
          <a:p>
            <a:pPr/>
            <a:r>
              <a:t>Body Level One</a:t>
            </a:r>
          </a:p>
          <a:p>
            <a:pPr lvl="1"/>
            <a:r>
              <a:t>Body Level Two</a:t>
            </a:r>
          </a:p>
          <a:p>
            <a:pPr lvl="2"/>
            <a:r>
              <a:t>Body Level Three</a:t>
            </a:r>
          </a:p>
          <a:p>
            <a:pPr lvl="3"/>
            <a:r>
              <a:t>Body Level Four</a:t>
            </a:r>
          </a:p>
          <a:p>
            <a:pPr lvl="4"/>
            <a:r>
              <a:t>Body Level Five</a:t>
            </a:r>
          </a:p>
        </p:txBody>
      </p:sp>
      <p:sp>
        <p:nvSpPr>
          <p:cNvPr id="121" name="Slide Number"/>
          <p:cNvSpPr txBox="1"/>
          <p:nvPr>
            <p:ph type="sldNum" sz="quarter" idx="2"/>
          </p:nvPr>
        </p:nvSpPr>
        <p:spPr>
          <a:xfrm>
            <a:off x="6377516" y="7965440"/>
            <a:ext cx="270088" cy="308187"/>
          </a:xfrm>
          <a:prstGeom prst="rect">
            <a:avLst/>
          </a:prstGeom>
          <a:effectLst>
            <a:outerShdw sx="100000" sy="100000" kx="0" ky="0" algn="b" rotWithShape="0" blurRad="0" dist="0" dir="5400000">
              <a:srgbClr val="FFFFFF">
                <a:alpha val="20000"/>
              </a:srgbClr>
            </a:outerShdw>
          </a:effectLst>
        </p:spPr>
        <p:txBody>
          <a:bodyPr lIns="27093" tIns="27093" rIns="27093" bIns="27093"/>
          <a:lstStyle>
            <a:lvl1pPr defTabSz="587022">
              <a:defRPr sz="1600"/>
            </a:lvl1p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sz="quarter" idx="13"/>
          </p:nvPr>
        </p:nvSpPr>
        <p:spPr>
          <a:xfrm>
            <a:off x="685800" y="711200"/>
            <a:ext cx="4089400" cy="5499100"/>
          </a:xfrm>
          <a:prstGeom prst="rect">
            <a:avLst/>
          </a:prstGeom>
          <a:ln w="9525">
            <a:round/>
          </a:ln>
        </p:spPr>
        <p:txBody>
          <a:bodyPr lIns="91439" tIns="45719" rIns="91439" bIns="45719" anchor="t">
            <a:noAutofit/>
          </a:bodyPr>
          <a:lstStyle/>
          <a:p>
            <a:pPr/>
          </a:p>
        </p:txBody>
      </p:sp>
      <p:sp>
        <p:nvSpPr>
          <p:cNvPr id="21" name="Image"/>
          <p:cNvSpPr/>
          <p:nvPr>
            <p:ph type="pic" sz="half" idx="14"/>
          </p:nvPr>
        </p:nvSpPr>
        <p:spPr>
          <a:xfrm>
            <a:off x="4965700" y="711200"/>
            <a:ext cx="7315200" cy="5499100"/>
          </a:xfrm>
          <a:prstGeom prst="rect">
            <a:avLst/>
          </a:prstGeom>
          <a:ln w="9525">
            <a:round/>
          </a:ln>
        </p:spPr>
        <p:txBody>
          <a:bodyPr lIns="91439" tIns="45719" rIns="91439" bIns="45719" anchor="t">
            <a:noAutofit/>
          </a:bodyPr>
          <a:lstStyle/>
          <a:p>
            <a:pPr/>
          </a:p>
        </p:txBody>
      </p:sp>
      <p:sp>
        <p:nvSpPr>
          <p:cNvPr id="22" name="Title Text"/>
          <p:cNvSpPr txBox="1"/>
          <p:nvPr>
            <p:ph type="title"/>
          </p:nvPr>
        </p:nvSpPr>
        <p:spPr>
          <a:xfrm>
            <a:off x="825500" y="7137400"/>
            <a:ext cx="11353800" cy="1181100"/>
          </a:xfrm>
          <a:prstGeom prst="rect">
            <a:avLst/>
          </a:prstGeom>
          <a:effectLst/>
        </p:spPr>
        <p:txBody>
          <a:bodyPr anchor="b"/>
          <a:lstStyle>
            <a:lvl1pPr>
              <a:defRPr>
                <a:solidFill>
                  <a:srgbClr val="FBF9E6"/>
                </a:solidFill>
                <a:effectLst>
                  <a:outerShdw sx="100000" sy="100000" kx="0" ky="0" algn="b" rotWithShape="0" blurRad="25400" dist="25400" dir="16200000">
                    <a:srgbClr val="3A3A3A">
                      <a:alpha val="70000"/>
                    </a:srgbClr>
                  </a:outerShdw>
                </a:effectLst>
              </a:defRPr>
            </a:lvl1pPr>
          </a:lstStyle>
          <a:p>
            <a:pPr/>
            <a:r>
              <a:t>Title Text</a:t>
            </a:r>
          </a:p>
        </p:txBody>
      </p:sp>
      <p:sp>
        <p:nvSpPr>
          <p:cNvPr id="23" name="Body Level One…"/>
          <p:cNvSpPr txBox="1"/>
          <p:nvPr>
            <p:ph type="body" sz="quarter" idx="1"/>
          </p:nvPr>
        </p:nvSpPr>
        <p:spPr>
          <a:xfrm>
            <a:off x="825500" y="8305800"/>
            <a:ext cx="11353800" cy="889000"/>
          </a:xfrm>
          <a:prstGeom prst="rect">
            <a:avLst/>
          </a:prstGeom>
        </p:spPr>
        <p:txBody>
          <a:bodyPr anchor="t"/>
          <a:lstStyle>
            <a:lvl1pPr marL="0" indent="0" algn="ctr">
              <a:spcBef>
                <a:spcPts val="0"/>
              </a:spcBef>
              <a:buSzTx/>
              <a:buNone/>
              <a:defRPr i="1" sz="4300">
                <a:solidFill>
                  <a:schemeClr val="accent3">
                    <a:hueOff val="288578"/>
                    <a:satOff val="30944"/>
                    <a:lumOff val="14509"/>
                  </a:schemeClr>
                </a:solidFill>
                <a:effectLst>
                  <a:outerShdw sx="100000" sy="100000" kx="0" ky="0" algn="b" rotWithShape="0" blurRad="12700" dist="25400" dir="16200000">
                    <a:srgbClr val="000000">
                      <a:alpha val="30000"/>
                    </a:srgbClr>
                  </a:outerShdw>
                </a:effectLst>
                <a:latin typeface="Hoefler Text"/>
                <a:ea typeface="Hoefler Text"/>
                <a:cs typeface="Hoefler Text"/>
                <a:sym typeface="Hoefler Text"/>
              </a:defRPr>
            </a:lvl1pPr>
            <a:lvl2pPr marL="0" indent="228600" algn="ctr">
              <a:spcBef>
                <a:spcPts val="0"/>
              </a:spcBef>
              <a:buSzTx/>
              <a:buNone/>
              <a:defRPr i="1" sz="4300">
                <a:solidFill>
                  <a:schemeClr val="accent3">
                    <a:hueOff val="288578"/>
                    <a:satOff val="30944"/>
                    <a:lumOff val="14509"/>
                  </a:schemeClr>
                </a:solidFill>
                <a:effectLst>
                  <a:outerShdw sx="100000" sy="100000" kx="0" ky="0" algn="b" rotWithShape="0" blurRad="12700" dist="25400" dir="16200000">
                    <a:srgbClr val="000000">
                      <a:alpha val="30000"/>
                    </a:srgbClr>
                  </a:outerShdw>
                </a:effectLst>
                <a:latin typeface="Hoefler Text"/>
                <a:ea typeface="Hoefler Text"/>
                <a:cs typeface="Hoefler Text"/>
                <a:sym typeface="Hoefler Text"/>
              </a:defRPr>
            </a:lvl2pPr>
            <a:lvl3pPr marL="0" indent="457200" algn="ctr">
              <a:spcBef>
                <a:spcPts val="0"/>
              </a:spcBef>
              <a:buSzTx/>
              <a:buNone/>
              <a:defRPr i="1" sz="4300">
                <a:solidFill>
                  <a:schemeClr val="accent3">
                    <a:hueOff val="288578"/>
                    <a:satOff val="30944"/>
                    <a:lumOff val="14509"/>
                  </a:schemeClr>
                </a:solidFill>
                <a:effectLst>
                  <a:outerShdw sx="100000" sy="100000" kx="0" ky="0" algn="b" rotWithShape="0" blurRad="12700" dist="25400" dir="16200000">
                    <a:srgbClr val="000000">
                      <a:alpha val="30000"/>
                    </a:srgbClr>
                  </a:outerShdw>
                </a:effectLst>
                <a:latin typeface="Hoefler Text"/>
                <a:ea typeface="Hoefler Text"/>
                <a:cs typeface="Hoefler Text"/>
                <a:sym typeface="Hoefler Text"/>
              </a:defRPr>
            </a:lvl3pPr>
            <a:lvl4pPr marL="0" indent="685800" algn="ctr">
              <a:spcBef>
                <a:spcPts val="0"/>
              </a:spcBef>
              <a:buSzTx/>
              <a:buNone/>
              <a:defRPr i="1" sz="4300">
                <a:solidFill>
                  <a:schemeClr val="accent3">
                    <a:hueOff val="288578"/>
                    <a:satOff val="30944"/>
                    <a:lumOff val="14509"/>
                  </a:schemeClr>
                </a:solidFill>
                <a:effectLst>
                  <a:outerShdw sx="100000" sy="100000" kx="0" ky="0" algn="b" rotWithShape="0" blurRad="12700" dist="25400" dir="16200000">
                    <a:srgbClr val="000000">
                      <a:alpha val="30000"/>
                    </a:srgbClr>
                  </a:outerShdw>
                </a:effectLst>
                <a:latin typeface="Hoefler Text"/>
                <a:ea typeface="Hoefler Text"/>
                <a:cs typeface="Hoefler Text"/>
                <a:sym typeface="Hoefler Text"/>
              </a:defRPr>
            </a:lvl4pPr>
            <a:lvl5pPr marL="0" indent="914400" algn="ctr">
              <a:spcBef>
                <a:spcPts val="0"/>
              </a:spcBef>
              <a:buSzTx/>
              <a:buNone/>
              <a:defRPr i="1" sz="4300">
                <a:solidFill>
                  <a:schemeClr val="accent3">
                    <a:hueOff val="288578"/>
                    <a:satOff val="30944"/>
                    <a:lumOff val="14509"/>
                  </a:schemeClr>
                </a:solidFill>
                <a:effectLst>
                  <a:outerShdw sx="100000" sy="100000" kx="0" ky="0" algn="b" rotWithShape="0" blurRad="12700" dist="25400" dir="16200000">
                    <a:srgbClr val="000000">
                      <a:alpha val="30000"/>
                    </a:srgbClr>
                  </a:outerShdw>
                </a:effectLst>
                <a:latin typeface="Hoefler Text"/>
                <a:ea typeface="Hoefler Text"/>
                <a:cs typeface="Hoefler Text"/>
                <a:sym typeface="Hoefler Text"/>
              </a:defRPr>
            </a:lvl5pPr>
          </a:lstStyle>
          <a:p>
            <a:pPr/>
            <a:r>
              <a:t>Body Level One</a:t>
            </a:r>
          </a:p>
          <a:p>
            <a:pPr lvl="1"/>
            <a:r>
              <a:t>Body Level Two</a:t>
            </a:r>
          </a:p>
          <a:p>
            <a:pPr lvl="2"/>
            <a:r>
              <a:t>Body Level Three</a:t>
            </a:r>
          </a:p>
          <a:p>
            <a:pPr lvl="3"/>
            <a:r>
              <a:t>Body Level Four</a:t>
            </a:r>
          </a:p>
          <a:p>
            <a:pPr lvl="4"/>
            <a:r>
              <a:t>Body Level Five</a:t>
            </a:r>
          </a:p>
        </p:txBody>
      </p:sp>
      <p:sp>
        <p:nvSpPr>
          <p:cNvPr id="24" name="Slide Number"/>
          <p:cNvSpPr txBox="1"/>
          <p:nvPr>
            <p:ph type="sldNum" sz="quarter" idx="2"/>
          </p:nvPr>
        </p:nvSpPr>
        <p:spPr>
          <a:prstGeom prst="rect">
            <a:avLst/>
          </a:prstGeom>
        </p:spPr>
        <p:txBody>
          <a:bodyPr/>
          <a:lstStyle>
            <a:lvl1pPr>
              <a:defRPr>
                <a:solidFill>
                  <a:srgbClr val="D7D0B2"/>
                </a:solidFill>
              </a:defRPr>
            </a:lvl1p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1" name="Title Text"/>
          <p:cNvSpPr txBox="1"/>
          <p:nvPr>
            <p:ph type="title"/>
          </p:nvPr>
        </p:nvSpPr>
        <p:spPr>
          <a:prstGeom prst="rect">
            <a:avLst/>
          </a:prstGeom>
        </p:spPr>
        <p:txBody>
          <a:bodyPr/>
          <a:lstStyle/>
          <a:p>
            <a:pPr/>
            <a:r>
              <a:t>Title Text</a:t>
            </a:r>
          </a:p>
        </p:txBody>
      </p:sp>
      <p:sp>
        <p:nvSpPr>
          <p:cNvPr id="32"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9" name="Image"/>
          <p:cNvSpPr/>
          <p:nvPr>
            <p:ph type="pic" sz="half" idx="13"/>
          </p:nvPr>
        </p:nvSpPr>
        <p:spPr>
          <a:xfrm>
            <a:off x="7645400" y="1727200"/>
            <a:ext cx="4673600" cy="6184900"/>
          </a:xfrm>
          <a:prstGeom prst="rect">
            <a:avLst/>
          </a:prstGeom>
          <a:ln w="9525">
            <a:round/>
          </a:ln>
        </p:spPr>
        <p:txBody>
          <a:bodyPr lIns="91439" tIns="45719" rIns="91439" bIns="45719" anchor="t">
            <a:noAutofit/>
          </a:bodyPr>
          <a:lstStyle/>
          <a:p>
            <a:pPr/>
          </a:p>
        </p:txBody>
      </p:sp>
      <p:sp>
        <p:nvSpPr>
          <p:cNvPr id="40" name="Title Text"/>
          <p:cNvSpPr txBox="1"/>
          <p:nvPr>
            <p:ph type="title"/>
          </p:nvPr>
        </p:nvSpPr>
        <p:spPr>
          <a:xfrm>
            <a:off x="304800" y="1778000"/>
            <a:ext cx="7327900" cy="3340100"/>
          </a:xfrm>
          <a:prstGeom prst="rect">
            <a:avLst/>
          </a:prstGeom>
        </p:spPr>
        <p:txBody>
          <a:bodyPr anchor="b"/>
          <a:lstStyle/>
          <a:p>
            <a:pPr/>
            <a:r>
              <a:t>Title Text</a:t>
            </a:r>
          </a:p>
        </p:txBody>
      </p:sp>
      <p:sp>
        <p:nvSpPr>
          <p:cNvPr id="41" name="Body Level One…"/>
          <p:cNvSpPr txBox="1"/>
          <p:nvPr>
            <p:ph type="body" sz="quarter" idx="1"/>
          </p:nvPr>
        </p:nvSpPr>
        <p:spPr>
          <a:xfrm>
            <a:off x="304800" y="5168900"/>
            <a:ext cx="7327900" cy="2743200"/>
          </a:xfrm>
          <a:prstGeom prst="rect">
            <a:avLst/>
          </a:prstGeom>
        </p:spPr>
        <p:txBody>
          <a:bodyPr anchor="t"/>
          <a:lstStyle>
            <a:lvl1pPr marL="0" indent="0" algn="ctr">
              <a:spcBef>
                <a:spcPts val="0"/>
              </a:spcBef>
              <a:buSzTx/>
              <a:buNone/>
              <a:defRPr i="1" sz="3200"/>
            </a:lvl1pPr>
            <a:lvl2pPr marL="0" indent="228600" algn="ctr">
              <a:spcBef>
                <a:spcPts val="0"/>
              </a:spcBef>
              <a:buSzTx/>
              <a:buNone/>
              <a:defRPr i="1" sz="3200"/>
            </a:lvl2pPr>
            <a:lvl3pPr marL="0" indent="457200" algn="ctr">
              <a:spcBef>
                <a:spcPts val="0"/>
              </a:spcBef>
              <a:buSzTx/>
              <a:buNone/>
              <a:defRPr i="1" sz="3200"/>
            </a:lvl3pPr>
            <a:lvl4pPr marL="0" indent="685800" algn="ctr">
              <a:spcBef>
                <a:spcPts val="0"/>
              </a:spcBef>
              <a:buSzTx/>
              <a:buNone/>
              <a:defRPr i="1" sz="3200"/>
            </a:lvl4pPr>
            <a:lvl5pPr marL="0" indent="914400" algn="ctr">
              <a:spcBef>
                <a:spcPts val="0"/>
              </a:spcBef>
              <a:buSzTx/>
              <a:buNone/>
              <a:defRPr i="1" sz="3200"/>
            </a:lvl5pPr>
          </a:lstStyle>
          <a:p>
            <a:pPr/>
            <a:r>
              <a:t>Body Level One</a:t>
            </a:r>
          </a:p>
          <a:p>
            <a:pPr lvl="1"/>
            <a:r>
              <a:t>Body Level Two</a:t>
            </a:r>
          </a:p>
          <a:p>
            <a:pPr lvl="2"/>
            <a:r>
              <a:t>Body Level Three</a:t>
            </a:r>
          </a:p>
          <a:p>
            <a:pPr lvl="3"/>
            <a:r>
              <a:t>Body Level Four</a:t>
            </a:r>
          </a:p>
          <a:p>
            <a:pPr lvl="4"/>
            <a:r>
              <a:t>Body Level Five</a:t>
            </a:r>
          </a:p>
        </p:txBody>
      </p:sp>
      <p:sp>
        <p:nvSpPr>
          <p:cNvPr id="42"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9" name="Title Text"/>
          <p:cNvSpPr txBox="1"/>
          <p:nvPr>
            <p:ph type="title"/>
          </p:nvPr>
        </p:nvSpPr>
        <p:spPr>
          <a:xfrm>
            <a:off x="825500" y="50800"/>
            <a:ext cx="11353800" cy="2032000"/>
          </a:xfrm>
          <a:prstGeom prst="rect">
            <a:avLst/>
          </a:prstGeom>
          <a:effectLst/>
        </p:spPr>
        <p:txBody>
          <a:bodyPr/>
          <a:lstStyle>
            <a:lvl1pPr>
              <a:defRPr>
                <a:solidFill>
                  <a:srgbClr val="FBF9E6"/>
                </a:solidFill>
                <a:effectLst>
                  <a:outerShdw sx="100000" sy="100000" kx="0" ky="0" algn="b" rotWithShape="0" blurRad="25400" dist="25400" dir="16200000">
                    <a:srgbClr val="3A3A3A">
                      <a:alpha val="70000"/>
                    </a:srgbClr>
                  </a:outerShdw>
                </a:effectLst>
              </a:defRPr>
            </a:lvl1pPr>
          </a:lstStyle>
          <a:p>
            <a:pPr/>
            <a:r>
              <a:t>Title Text</a:t>
            </a:r>
          </a:p>
        </p:txBody>
      </p:sp>
      <p:sp>
        <p:nvSpPr>
          <p:cNvPr id="5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7" name="Title Text"/>
          <p:cNvSpPr txBox="1"/>
          <p:nvPr>
            <p:ph type="title"/>
          </p:nvPr>
        </p:nvSpPr>
        <p:spPr>
          <a:xfrm>
            <a:off x="825500" y="50800"/>
            <a:ext cx="11353800" cy="2032000"/>
          </a:xfrm>
          <a:prstGeom prst="rect">
            <a:avLst/>
          </a:prstGeom>
          <a:effectLst/>
        </p:spPr>
        <p:txBody>
          <a:bodyPr/>
          <a:lstStyle>
            <a:lvl1pPr>
              <a:defRPr>
                <a:solidFill>
                  <a:srgbClr val="FBF9E6"/>
                </a:solidFill>
                <a:effectLst>
                  <a:outerShdw sx="100000" sy="100000" kx="0" ky="0" algn="b" rotWithShape="0" blurRad="25400" dist="25400" dir="16200000">
                    <a:srgbClr val="3A3A3A">
                      <a:alpha val="70000"/>
                    </a:srgbClr>
                  </a:outerShdw>
                </a:effectLst>
              </a:defRPr>
            </a:lvl1pPr>
          </a:lstStyle>
          <a:p>
            <a:pPr/>
            <a:r>
              <a:t>Title Text</a:t>
            </a:r>
          </a:p>
        </p:txBody>
      </p:sp>
      <p:sp>
        <p:nvSpPr>
          <p:cNvPr id="58" name="Body Level One…"/>
          <p:cNvSpPr txBox="1"/>
          <p:nvPr>
            <p:ph type="body" idx="1"/>
          </p:nvPr>
        </p:nvSpPr>
        <p:spPr>
          <a:xfrm>
            <a:off x="825500" y="2705100"/>
            <a:ext cx="11353800" cy="6223000"/>
          </a:xfrm>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xfrm>
            <a:off x="6337299" y="8991600"/>
            <a:ext cx="342901" cy="406400"/>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6" name="Image"/>
          <p:cNvSpPr/>
          <p:nvPr>
            <p:ph type="pic" sz="half" idx="13"/>
          </p:nvPr>
        </p:nvSpPr>
        <p:spPr>
          <a:xfrm>
            <a:off x="7391400" y="2717800"/>
            <a:ext cx="4673600" cy="6184900"/>
          </a:xfrm>
          <a:prstGeom prst="rect">
            <a:avLst/>
          </a:prstGeom>
          <a:ln w="9525">
            <a:round/>
          </a:ln>
        </p:spPr>
        <p:txBody>
          <a:bodyPr lIns="91439" tIns="45719" rIns="91439" bIns="45719" anchor="t">
            <a:noAutofit/>
          </a:bodyPr>
          <a:lstStyle/>
          <a:p>
            <a:pPr/>
          </a:p>
        </p:txBody>
      </p:sp>
      <p:sp>
        <p:nvSpPr>
          <p:cNvPr id="67" name="Title Text"/>
          <p:cNvSpPr txBox="1"/>
          <p:nvPr>
            <p:ph type="title"/>
          </p:nvPr>
        </p:nvSpPr>
        <p:spPr>
          <a:xfrm>
            <a:off x="825500" y="50800"/>
            <a:ext cx="11353800" cy="2032000"/>
          </a:xfrm>
          <a:prstGeom prst="rect">
            <a:avLst/>
          </a:prstGeom>
          <a:effectLst/>
        </p:spPr>
        <p:txBody>
          <a:bodyPr/>
          <a:lstStyle>
            <a:lvl1pPr>
              <a:defRPr>
                <a:solidFill>
                  <a:srgbClr val="FBF9E6"/>
                </a:solidFill>
                <a:effectLst>
                  <a:outerShdw sx="100000" sy="100000" kx="0" ky="0" algn="b" rotWithShape="0" blurRad="25400" dist="25400" dir="16200000">
                    <a:srgbClr val="3A3A3A">
                      <a:alpha val="70000"/>
                    </a:srgbClr>
                  </a:outerShdw>
                </a:effectLst>
              </a:defRPr>
            </a:lvl1pPr>
          </a:lstStyle>
          <a:p>
            <a:pPr/>
            <a:r>
              <a:t>Title Text</a:t>
            </a:r>
          </a:p>
        </p:txBody>
      </p:sp>
      <p:sp>
        <p:nvSpPr>
          <p:cNvPr id="68" name="Body Level One…"/>
          <p:cNvSpPr txBox="1"/>
          <p:nvPr>
            <p:ph type="body" sz="half" idx="1"/>
          </p:nvPr>
        </p:nvSpPr>
        <p:spPr>
          <a:xfrm>
            <a:off x="825500" y="2768600"/>
            <a:ext cx="5422900" cy="6184900"/>
          </a:xfrm>
          <a:prstGeom prst="rect">
            <a:avLst/>
          </a:prstGeom>
        </p:spPr>
        <p:txBody>
          <a:bodyPr/>
          <a:lstStyle>
            <a:lvl1pPr>
              <a:spcBef>
                <a:spcPts val="3600"/>
              </a:spcBef>
              <a:buBlip>
                <a:blip r:embed="rId3"/>
              </a:buBlip>
              <a:defRPr sz="3200"/>
            </a:lvl1pPr>
            <a:lvl2pPr>
              <a:spcBef>
                <a:spcPts val="3600"/>
              </a:spcBef>
              <a:buBlip>
                <a:blip r:embed="rId3"/>
              </a:buBlip>
              <a:defRPr sz="3200"/>
            </a:lvl2pPr>
            <a:lvl3pPr>
              <a:spcBef>
                <a:spcPts val="3600"/>
              </a:spcBef>
              <a:buBlip>
                <a:blip r:embed="rId3"/>
              </a:buBlip>
              <a:defRPr sz="3200"/>
            </a:lvl3pPr>
            <a:lvl4pPr>
              <a:spcBef>
                <a:spcPts val="3600"/>
              </a:spcBef>
              <a:buBlip>
                <a:blip r:embed="rId3"/>
              </a:buBlip>
              <a:defRPr sz="3200"/>
            </a:lvl4pPr>
            <a:lvl5pPr>
              <a:spcBef>
                <a:spcPts val="3600"/>
              </a:spcBef>
              <a:buBlip>
                <a:blip r:embed="rId3"/>
              </a:buBlip>
              <a:defRPr sz="3200"/>
            </a:lvl5pPr>
          </a:lstStyle>
          <a:p>
            <a:pPr/>
            <a:r>
              <a:t>Body Level One</a:t>
            </a:r>
          </a:p>
          <a:p>
            <a:pPr lvl="1"/>
            <a:r>
              <a:t>Body Level Two</a:t>
            </a:r>
          </a:p>
          <a:p>
            <a:pPr lvl="2"/>
            <a:r>
              <a:t>Body Level Three</a:t>
            </a:r>
          </a:p>
          <a:p>
            <a:pPr lvl="3"/>
            <a:r>
              <a:t>Body Level Four</a:t>
            </a:r>
          </a:p>
          <a:p>
            <a:pPr lvl="4"/>
            <a:r>
              <a:t>Body Level Five</a:t>
            </a:r>
          </a:p>
        </p:txBody>
      </p:sp>
      <p:sp>
        <p:nvSpPr>
          <p:cNvPr id="69"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6"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7"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pic>
        <p:nvPicPr>
          <p:cNvPr id="84" name="embossed_background.jpeg" descr="embossed_background.jpeg"/>
          <p:cNvPicPr>
            <a:picLocks noChangeAspect="1"/>
          </p:cNvPicPr>
          <p:nvPr/>
        </p:nvPicPr>
        <p:blipFill>
          <a:blip r:embed="rId2">
            <a:extLst/>
          </a:blip>
          <a:stretch>
            <a:fillRect/>
          </a:stretch>
        </p:blipFill>
        <p:spPr>
          <a:xfrm>
            <a:off x="647700" y="647700"/>
            <a:ext cx="11747500" cy="8472197"/>
          </a:xfrm>
          <a:prstGeom prst="rect">
            <a:avLst/>
          </a:prstGeom>
          <a:ln w="12700">
            <a:miter lim="400000"/>
          </a:ln>
        </p:spPr>
      </p:pic>
      <p:sp>
        <p:nvSpPr>
          <p:cNvPr id="85" name="Image"/>
          <p:cNvSpPr/>
          <p:nvPr>
            <p:ph type="pic" sz="quarter" idx="13"/>
          </p:nvPr>
        </p:nvSpPr>
        <p:spPr>
          <a:xfrm>
            <a:off x="6972300" y="5029200"/>
            <a:ext cx="5080000" cy="3810000"/>
          </a:xfrm>
          <a:prstGeom prst="rect">
            <a:avLst/>
          </a:prstGeom>
          <a:ln w="9525">
            <a:round/>
          </a:ln>
        </p:spPr>
        <p:txBody>
          <a:bodyPr lIns="91439" tIns="45719" rIns="91439" bIns="45719" anchor="t">
            <a:noAutofit/>
          </a:bodyPr>
          <a:lstStyle/>
          <a:p>
            <a:pPr/>
          </a:p>
        </p:txBody>
      </p:sp>
      <p:sp>
        <p:nvSpPr>
          <p:cNvPr id="86" name="Image"/>
          <p:cNvSpPr/>
          <p:nvPr>
            <p:ph type="pic" sz="quarter" idx="14"/>
          </p:nvPr>
        </p:nvSpPr>
        <p:spPr>
          <a:xfrm>
            <a:off x="6972300" y="965200"/>
            <a:ext cx="5080000" cy="3810000"/>
          </a:xfrm>
          <a:prstGeom prst="rect">
            <a:avLst/>
          </a:prstGeom>
          <a:ln w="9525">
            <a:round/>
          </a:ln>
        </p:spPr>
        <p:txBody>
          <a:bodyPr lIns="91439" tIns="45719" rIns="91439" bIns="45719" anchor="t">
            <a:noAutofit/>
          </a:bodyPr>
          <a:lstStyle/>
          <a:p>
            <a:pPr/>
          </a:p>
        </p:txBody>
      </p:sp>
      <p:sp>
        <p:nvSpPr>
          <p:cNvPr id="87" name="Image"/>
          <p:cNvSpPr/>
          <p:nvPr>
            <p:ph type="pic" sz="half" idx="15"/>
          </p:nvPr>
        </p:nvSpPr>
        <p:spPr>
          <a:xfrm>
            <a:off x="952500" y="1003300"/>
            <a:ext cx="5829300" cy="7810500"/>
          </a:xfrm>
          <a:prstGeom prst="rect">
            <a:avLst/>
          </a:prstGeom>
          <a:ln w="9525">
            <a:round/>
          </a:ln>
        </p:spPr>
        <p:txBody>
          <a:bodyPr lIns="91439" tIns="45719" rIns="91439" bIns="45719" anchor="t">
            <a:noAutofit/>
          </a:bodyPr>
          <a:lstStyle/>
          <a:p>
            <a:pPr/>
          </a:p>
        </p:txBody>
      </p:sp>
      <p:sp>
        <p:nvSpPr>
          <p:cNvPr id="8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825500" y="3733800"/>
            <a:ext cx="11353800" cy="2273300"/>
          </a:xfrm>
          <a:prstGeom prst="rect">
            <a:avLst/>
          </a:prstGeom>
          <a:ln w="12700">
            <a:miter lim="400000"/>
          </a:ln>
          <a:effectLst>
            <a:outerShdw sx="100000" sy="100000" kx="0" ky="0" algn="b" rotWithShape="0" blurRad="25400" dist="12700" dir="5400000">
              <a:srgbClr val="FFFFFF"/>
            </a:outerShdw>
          </a:effectLst>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825500" y="825500"/>
            <a:ext cx="11353800" cy="810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37299" y="8991600"/>
            <a:ext cx="342901" cy="406400"/>
          </a:xfrm>
          <a:prstGeom prst="rect">
            <a:avLst/>
          </a:prstGeom>
          <a:ln w="12700">
            <a:miter lim="400000"/>
          </a:ln>
          <a:effectLst>
            <a:outerShdw sx="100000" sy="100000" kx="0" ky="0" algn="b" rotWithShape="0" blurRad="12700" dist="12700" dir="5400000">
              <a:srgbClr val="FFFFFF">
                <a:alpha val="20000"/>
              </a:srgbClr>
            </a:outerShdw>
          </a:effectLst>
        </p:spPr>
        <p:txBody>
          <a:bodyPr wrap="none" lIns="50800" tIns="50800" rIns="50800" bIns="50800">
            <a:spAutoFit/>
          </a:bodyPr>
          <a:lstStyle>
            <a:lvl1pPr>
              <a:lnSpc>
                <a:spcPct val="100000"/>
              </a:lnSpc>
              <a:defRPr sz="1800">
                <a:latin typeface="Palatino"/>
                <a:ea typeface="Palatino"/>
                <a:cs typeface="Palatino"/>
                <a:sym typeface="Palatino"/>
              </a:defRPr>
            </a:lvl1pPr>
          </a:lstStyle>
          <a:p>
            <a:pPr>
              <a:defRPr>
                <a:effectLst/>
              </a:defRPr>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transition xmlns:p14="http://schemas.microsoft.com/office/powerpoint/2010/main" spd="med" advClick="1"/>
  <p:txStyles>
    <p:titleStyle>
      <a:lvl1pPr marL="0" marR="0" indent="0" algn="ctr" defTabSz="584200" rtl="0" latinLnBrk="0">
        <a:lnSpc>
          <a:spcPct val="90000"/>
        </a:lnSpc>
        <a:spcBef>
          <a:spcPts val="0"/>
        </a:spcBef>
        <a:spcAft>
          <a:spcPts val="0"/>
        </a:spcAft>
        <a:buClrTx/>
        <a:buSzTx/>
        <a:buFontTx/>
        <a:buNone/>
        <a:tabLst/>
        <a:defRPr b="0" baseline="0" cap="all" i="0" spc="320" strike="noStrike" sz="6400" u="none">
          <a:ln>
            <a:noFill/>
          </a:ln>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1pPr>
      <a:lvl2pPr marL="0" marR="0" indent="228600" algn="ctr" defTabSz="584200" rtl="0" latinLnBrk="0">
        <a:lnSpc>
          <a:spcPct val="90000"/>
        </a:lnSpc>
        <a:spcBef>
          <a:spcPts val="0"/>
        </a:spcBef>
        <a:spcAft>
          <a:spcPts val="0"/>
        </a:spcAft>
        <a:buClrTx/>
        <a:buSzTx/>
        <a:buFontTx/>
        <a:buNone/>
        <a:tabLst/>
        <a:defRPr b="0" baseline="0" cap="all" i="0" spc="320" strike="noStrike" sz="6400" u="none">
          <a:ln>
            <a:noFill/>
          </a:ln>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2pPr>
      <a:lvl3pPr marL="0" marR="0" indent="457200" algn="ctr" defTabSz="584200" rtl="0" latinLnBrk="0">
        <a:lnSpc>
          <a:spcPct val="90000"/>
        </a:lnSpc>
        <a:spcBef>
          <a:spcPts val="0"/>
        </a:spcBef>
        <a:spcAft>
          <a:spcPts val="0"/>
        </a:spcAft>
        <a:buClrTx/>
        <a:buSzTx/>
        <a:buFontTx/>
        <a:buNone/>
        <a:tabLst/>
        <a:defRPr b="0" baseline="0" cap="all" i="0" spc="320" strike="noStrike" sz="6400" u="none">
          <a:ln>
            <a:noFill/>
          </a:ln>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3pPr>
      <a:lvl4pPr marL="0" marR="0" indent="685800" algn="ctr" defTabSz="584200" rtl="0" latinLnBrk="0">
        <a:lnSpc>
          <a:spcPct val="90000"/>
        </a:lnSpc>
        <a:spcBef>
          <a:spcPts val="0"/>
        </a:spcBef>
        <a:spcAft>
          <a:spcPts val="0"/>
        </a:spcAft>
        <a:buClrTx/>
        <a:buSzTx/>
        <a:buFontTx/>
        <a:buNone/>
        <a:tabLst/>
        <a:defRPr b="0" baseline="0" cap="all" i="0" spc="320" strike="noStrike" sz="6400" u="none">
          <a:ln>
            <a:noFill/>
          </a:ln>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4pPr>
      <a:lvl5pPr marL="0" marR="0" indent="914400" algn="ctr" defTabSz="584200" rtl="0" latinLnBrk="0">
        <a:lnSpc>
          <a:spcPct val="90000"/>
        </a:lnSpc>
        <a:spcBef>
          <a:spcPts val="0"/>
        </a:spcBef>
        <a:spcAft>
          <a:spcPts val="0"/>
        </a:spcAft>
        <a:buClrTx/>
        <a:buSzTx/>
        <a:buFontTx/>
        <a:buNone/>
        <a:tabLst/>
        <a:defRPr b="0" baseline="0" cap="all" i="0" spc="320" strike="noStrike" sz="6400" u="none">
          <a:ln>
            <a:noFill/>
          </a:ln>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5pPr>
      <a:lvl6pPr marL="0" marR="0" indent="1143000" algn="ctr" defTabSz="584200" rtl="0" latinLnBrk="0">
        <a:lnSpc>
          <a:spcPct val="90000"/>
        </a:lnSpc>
        <a:spcBef>
          <a:spcPts val="0"/>
        </a:spcBef>
        <a:spcAft>
          <a:spcPts val="0"/>
        </a:spcAft>
        <a:buClrTx/>
        <a:buSzTx/>
        <a:buFontTx/>
        <a:buNone/>
        <a:tabLst/>
        <a:defRPr b="0" baseline="0" cap="all" i="0" spc="320" strike="noStrike" sz="6400" u="none">
          <a:ln>
            <a:noFill/>
          </a:ln>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6pPr>
      <a:lvl7pPr marL="0" marR="0" indent="1371600" algn="ctr" defTabSz="584200" rtl="0" latinLnBrk="0">
        <a:lnSpc>
          <a:spcPct val="90000"/>
        </a:lnSpc>
        <a:spcBef>
          <a:spcPts val="0"/>
        </a:spcBef>
        <a:spcAft>
          <a:spcPts val="0"/>
        </a:spcAft>
        <a:buClrTx/>
        <a:buSzTx/>
        <a:buFontTx/>
        <a:buNone/>
        <a:tabLst/>
        <a:defRPr b="0" baseline="0" cap="all" i="0" spc="320" strike="noStrike" sz="6400" u="none">
          <a:ln>
            <a:noFill/>
          </a:ln>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7pPr>
      <a:lvl8pPr marL="0" marR="0" indent="1600200" algn="ctr" defTabSz="584200" rtl="0" latinLnBrk="0">
        <a:lnSpc>
          <a:spcPct val="90000"/>
        </a:lnSpc>
        <a:spcBef>
          <a:spcPts val="0"/>
        </a:spcBef>
        <a:spcAft>
          <a:spcPts val="0"/>
        </a:spcAft>
        <a:buClrTx/>
        <a:buSzTx/>
        <a:buFontTx/>
        <a:buNone/>
        <a:tabLst/>
        <a:defRPr b="0" baseline="0" cap="all" i="0" spc="320" strike="noStrike" sz="6400" u="none">
          <a:ln>
            <a:noFill/>
          </a:ln>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8pPr>
      <a:lvl9pPr marL="0" marR="0" indent="1828800" algn="ctr" defTabSz="584200" rtl="0" latinLnBrk="0">
        <a:lnSpc>
          <a:spcPct val="90000"/>
        </a:lnSpc>
        <a:spcBef>
          <a:spcPts val="0"/>
        </a:spcBef>
        <a:spcAft>
          <a:spcPts val="0"/>
        </a:spcAft>
        <a:buClrTx/>
        <a:buSzTx/>
        <a:buFontTx/>
        <a:buNone/>
        <a:tabLst/>
        <a:defRPr b="0" baseline="0" cap="all" i="0" spc="320" strike="noStrike" sz="6400" u="none">
          <a:ln>
            <a:noFill/>
          </a:ln>
          <a:solidFill>
            <a:srgbClr val="4F5C3F">
              <a:alpha val="69000"/>
            </a:srgbClr>
          </a:solidFill>
          <a:effectLst>
            <a:outerShdw sx="100000" sy="100000" kx="0" ky="0" algn="b" rotWithShape="0" blurRad="25400" dist="12700" dir="16200000">
              <a:srgbClr val="3A3A3A">
                <a:alpha val="35000"/>
              </a:srgbClr>
            </a:outerShdw>
          </a:effectLst>
          <a:uFillTx/>
          <a:latin typeface="+mn-lt"/>
          <a:ea typeface="+mn-ea"/>
          <a:cs typeface="+mn-cs"/>
          <a:sym typeface="Georgia"/>
        </a:defRPr>
      </a:lvl9pPr>
    </p:titleStyle>
    <p:bodyStyle>
      <a:lvl1pPr marL="406400" marR="0" indent="-406400" algn="l" defTabSz="584200" rtl="0" latinLnBrk="0">
        <a:lnSpc>
          <a:spcPct val="120000"/>
        </a:lnSpc>
        <a:spcBef>
          <a:spcPts val="5200"/>
        </a:spcBef>
        <a:spcAft>
          <a:spcPts val="0"/>
        </a:spcAft>
        <a:buClrTx/>
        <a:buSzPct val="35000"/>
        <a:buFontTx/>
        <a:buBlip>
          <a:blip r:embed="rId3"/>
        </a:buBlip>
        <a:tabLst/>
        <a:defRPr b="0" baseline="0" cap="none" i="0" spc="0" strike="noStrike" sz="3600" u="none">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1pPr>
      <a:lvl2pPr marL="812800" marR="0" indent="-406400" algn="l" defTabSz="584200" rtl="0" latinLnBrk="0">
        <a:lnSpc>
          <a:spcPct val="120000"/>
        </a:lnSpc>
        <a:spcBef>
          <a:spcPts val="5200"/>
        </a:spcBef>
        <a:spcAft>
          <a:spcPts val="0"/>
        </a:spcAft>
        <a:buClrTx/>
        <a:buSzPct val="35000"/>
        <a:buFontTx/>
        <a:buBlip>
          <a:blip r:embed="rId3"/>
        </a:buBlip>
        <a:tabLst/>
        <a:defRPr b="0" baseline="0" cap="none" i="0" spc="0" strike="noStrike" sz="3600" u="none">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2pPr>
      <a:lvl3pPr marL="1219200" marR="0" indent="-406400" algn="l" defTabSz="584200" rtl="0" latinLnBrk="0">
        <a:lnSpc>
          <a:spcPct val="120000"/>
        </a:lnSpc>
        <a:spcBef>
          <a:spcPts val="5200"/>
        </a:spcBef>
        <a:spcAft>
          <a:spcPts val="0"/>
        </a:spcAft>
        <a:buClrTx/>
        <a:buSzPct val="35000"/>
        <a:buFontTx/>
        <a:buBlip>
          <a:blip r:embed="rId3"/>
        </a:buBlip>
        <a:tabLst/>
        <a:defRPr b="0" baseline="0" cap="none" i="0" spc="0" strike="noStrike" sz="3600" u="none">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3pPr>
      <a:lvl4pPr marL="1625600" marR="0" indent="-406400" algn="l" defTabSz="584200" rtl="0" latinLnBrk="0">
        <a:lnSpc>
          <a:spcPct val="120000"/>
        </a:lnSpc>
        <a:spcBef>
          <a:spcPts val="5200"/>
        </a:spcBef>
        <a:spcAft>
          <a:spcPts val="0"/>
        </a:spcAft>
        <a:buClrTx/>
        <a:buSzPct val="35000"/>
        <a:buFontTx/>
        <a:buBlip>
          <a:blip r:embed="rId3"/>
        </a:buBlip>
        <a:tabLst/>
        <a:defRPr b="0" baseline="0" cap="none" i="0" spc="0" strike="noStrike" sz="3600" u="none">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4pPr>
      <a:lvl5pPr marL="2032000" marR="0" indent="-406400" algn="l" defTabSz="584200" rtl="0" latinLnBrk="0">
        <a:lnSpc>
          <a:spcPct val="120000"/>
        </a:lnSpc>
        <a:spcBef>
          <a:spcPts val="5200"/>
        </a:spcBef>
        <a:spcAft>
          <a:spcPts val="0"/>
        </a:spcAft>
        <a:buClrTx/>
        <a:buSzPct val="35000"/>
        <a:buFontTx/>
        <a:buBlip>
          <a:blip r:embed="rId3"/>
        </a:buBlip>
        <a:tabLst/>
        <a:defRPr b="0" baseline="0" cap="none" i="0" spc="0" strike="noStrike" sz="3600" u="none">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5pPr>
      <a:lvl6pPr marL="2438400" marR="0" indent="-406400" algn="l" defTabSz="584200" rtl="0" latinLnBrk="0">
        <a:lnSpc>
          <a:spcPct val="120000"/>
        </a:lnSpc>
        <a:spcBef>
          <a:spcPts val="5200"/>
        </a:spcBef>
        <a:spcAft>
          <a:spcPts val="0"/>
        </a:spcAft>
        <a:buClrTx/>
        <a:buSzPct val="35000"/>
        <a:buFontTx/>
        <a:buBlip>
          <a:blip r:embed="rId3"/>
        </a:buBlip>
        <a:tabLst/>
        <a:defRPr b="0" baseline="0" cap="none" i="0" spc="0" strike="noStrike" sz="3600" u="none">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6pPr>
      <a:lvl7pPr marL="2844800" marR="0" indent="-406400" algn="l" defTabSz="584200" rtl="0" latinLnBrk="0">
        <a:lnSpc>
          <a:spcPct val="120000"/>
        </a:lnSpc>
        <a:spcBef>
          <a:spcPts val="5200"/>
        </a:spcBef>
        <a:spcAft>
          <a:spcPts val="0"/>
        </a:spcAft>
        <a:buClrTx/>
        <a:buSzPct val="35000"/>
        <a:buFontTx/>
        <a:buBlip>
          <a:blip r:embed="rId3"/>
        </a:buBlip>
        <a:tabLst/>
        <a:defRPr b="0" baseline="0" cap="none" i="0" spc="0" strike="noStrike" sz="3600" u="none">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7pPr>
      <a:lvl8pPr marL="3251200" marR="0" indent="-406400" algn="l" defTabSz="584200" rtl="0" latinLnBrk="0">
        <a:lnSpc>
          <a:spcPct val="120000"/>
        </a:lnSpc>
        <a:spcBef>
          <a:spcPts val="5200"/>
        </a:spcBef>
        <a:spcAft>
          <a:spcPts val="0"/>
        </a:spcAft>
        <a:buClrTx/>
        <a:buSzPct val="35000"/>
        <a:buFontTx/>
        <a:buBlip>
          <a:blip r:embed="rId3"/>
        </a:buBlip>
        <a:tabLst/>
        <a:defRPr b="0" baseline="0" cap="none" i="0" spc="0" strike="noStrike" sz="3600" u="none">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8pPr>
      <a:lvl9pPr marL="3657600" marR="0" indent="-406400" algn="l" defTabSz="584200" rtl="0" latinLnBrk="0">
        <a:lnSpc>
          <a:spcPct val="120000"/>
        </a:lnSpc>
        <a:spcBef>
          <a:spcPts val="5200"/>
        </a:spcBef>
        <a:spcAft>
          <a:spcPts val="0"/>
        </a:spcAft>
        <a:buClrTx/>
        <a:buSzPct val="35000"/>
        <a:buFontTx/>
        <a:buBlip>
          <a:blip r:embed="rId3"/>
        </a:buBlip>
        <a:tabLst/>
        <a:defRPr b="0" baseline="0" cap="none" i="0" spc="0" strike="noStrike" sz="3600" u="none">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Palatin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omments" Target="../comments/comment1.xml"/><Relationship Id="rId3" Type="http://schemas.openxmlformats.org/officeDocument/2006/relationships/image" Target="../media/image1.tif"/><Relationship Id="rId4" Type="http://schemas.openxmlformats.org/officeDocument/2006/relationships/image" Target="../media/image2.tif"/><Relationship Id="rId5" Type="http://schemas.openxmlformats.org/officeDocument/2006/relationships/image" Target="../media/image4.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 Id="rId3" Type="http://schemas.openxmlformats.org/officeDocument/2006/relationships/image" Target="../media/image1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image" Target="../media/image1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omments" Target="../comments/comment2.xml"/><Relationship Id="rId3" Type="http://schemas.openxmlformats.org/officeDocument/2006/relationships/image" Target="../media/image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tif"/><Relationship Id="rId8" Type="http://schemas.openxmlformats.org/officeDocument/2006/relationships/image" Target="../media/image3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4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omments" Target="../comments/comment3.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6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hyperlink" Target="http://www.haskell.org" TargetMode="External"/><Relationship Id="rId4" Type="http://schemas.openxmlformats.org/officeDocument/2006/relationships/image" Target="../media/image3.tif"/><Relationship Id="rId5" Type="http://schemas.openxmlformats.org/officeDocument/2006/relationships/hyperlink" Target="https://wiki.haskell.org/Polymorphism" TargetMode="External"/><Relationship Id="rId6" Type="http://schemas.openxmlformats.org/officeDocument/2006/relationships/hyperlink" Target="https://wiki.haskell.org/Typing" TargetMode="External"/><Relationship Id="rId7" Type="http://schemas.openxmlformats.org/officeDocument/2006/relationships/hyperlink" Target="https://wiki.haskell.org/Lazy_evaluation" TargetMode="External"/><Relationship Id="rId8" Type="http://schemas.openxmlformats.org/officeDocument/2006/relationships/hyperlink" Target="https://wiki.haskell.org/Functional_programming" TargetMode="External"/><Relationship Id="rId9" Type="http://schemas.openxmlformats.org/officeDocument/2006/relationships/hyperlink" Target="https://wiki.haskell.org/Haskell_Brooks_Curry" TargetMode="External"/><Relationship Id="rId10" Type="http://schemas.openxmlformats.org/officeDocument/2006/relationships/hyperlink" Target="https://wiki.haskell.org/Lambda_calculus" TargetMode="External"/><Relationship Id="rId11" Type="http://schemas.openxmlformats.org/officeDocument/2006/relationships/hyperlink" Target="https://wiki.haskell.org/Introduction" TargetMode="External"/></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3.tif"/></Relationships>

</file>

<file path=ppt/slides/_rels/slide4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Integrand Reduction reloaded; Algebraic geometry and finite fields"/>
          <p:cNvSpPr txBox="1"/>
          <p:nvPr>
            <p:ph type="ctrTitle"/>
          </p:nvPr>
        </p:nvSpPr>
        <p:spPr>
          <a:prstGeom prst="rect">
            <a:avLst/>
          </a:prstGeom>
        </p:spPr>
        <p:txBody>
          <a:bodyPr/>
          <a:lstStyle>
            <a:lvl1pPr defTabSz="479044">
              <a:defRPr spc="262" sz="5248">
                <a:effectLst>
                  <a:outerShdw sx="100000" sy="100000" kx="0" ky="0" algn="b" rotWithShape="0" blurRad="20828" dist="10414" dir="16200000">
                    <a:srgbClr val="3A3A3A">
                      <a:alpha val="35000"/>
                    </a:srgbClr>
                  </a:outerShdw>
                </a:effectLst>
              </a:defRPr>
            </a:lvl1pPr>
          </a:lstStyle>
          <a:p>
            <a:pPr/>
            <a:r>
              <a:t>Integrand Reduction reloaded; Algebraic geometry and finite fields</a:t>
            </a:r>
          </a:p>
        </p:txBody>
      </p:sp>
      <p:sp>
        <p:nvSpPr>
          <p:cNvPr id="131" name="Ray D. Sameshima…"/>
          <p:cNvSpPr txBox="1"/>
          <p:nvPr>
            <p:ph type="subTitle" sz="quarter" idx="1"/>
          </p:nvPr>
        </p:nvSpPr>
        <p:spPr>
          <a:xfrm>
            <a:off x="831850" y="5308600"/>
            <a:ext cx="11353800" cy="1295400"/>
          </a:xfrm>
          <a:prstGeom prst="rect">
            <a:avLst/>
          </a:prstGeom>
        </p:spPr>
        <p:txBody>
          <a:bodyPr/>
          <a:lstStyle/>
          <a:p>
            <a:pPr defTabSz="443991">
              <a:defRPr sz="2432">
                <a:effectLst>
                  <a:outerShdw sx="100000" sy="100000" kx="0" ky="0" algn="b" rotWithShape="0" blurRad="19304" dist="9652" dir="0">
                    <a:srgbClr val="FFFFFF">
                      <a:alpha val="45000"/>
                    </a:srgbClr>
                  </a:outerShdw>
                </a:effectLst>
              </a:defRPr>
            </a:pPr>
            <a:r>
              <a:t>Ray D. Sameshima</a:t>
            </a:r>
          </a:p>
          <a:p>
            <a:pPr defTabSz="443991">
              <a:defRPr sz="2432">
                <a:effectLst>
                  <a:outerShdw sx="100000" sy="100000" kx="0" ky="0" algn="b" rotWithShape="0" blurRad="19304" dist="9652" dir="0">
                    <a:srgbClr val="FFFFFF">
                      <a:alpha val="45000"/>
                    </a:srgbClr>
                  </a:outerShdw>
                </a:effectLst>
              </a:defRPr>
            </a:pPr>
            <a:r>
              <a:t>New York City College of Technology</a:t>
            </a:r>
          </a:p>
          <a:p>
            <a:pPr defTabSz="443991">
              <a:defRPr sz="2432">
                <a:effectLst>
                  <a:outerShdw sx="100000" sy="100000" kx="0" ky="0" algn="b" rotWithShape="0" blurRad="19304" dist="9652" dir="0">
                    <a:srgbClr val="FFFFFF">
                      <a:alpha val="45000"/>
                    </a:srgbClr>
                  </a:outerShdw>
                </a:effectLst>
              </a:defRPr>
            </a:pPr>
            <a:r>
              <a:t>CUNY Graduate Center</a:t>
            </a:r>
          </a:p>
        </p:txBody>
      </p:sp>
      <p:sp>
        <p:nvSpPr>
          <p:cNvPr id="132" name="Ph. D. Advisors: Andrea Ferroglia, Giovanni Ossola"/>
          <p:cNvSpPr txBox="1"/>
          <p:nvPr/>
        </p:nvSpPr>
        <p:spPr>
          <a:xfrm>
            <a:off x="3670417" y="6540500"/>
            <a:ext cx="566396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sz="1900"/>
              <a:t>Ph. D. Advisors: Andrea Ferroglia, Giovanni Ossola</a:t>
            </a:r>
            <a:r>
              <a:t> </a:t>
            </a:r>
          </a:p>
        </p:txBody>
      </p:sp>
      <p:pic>
        <p:nvPicPr>
          <p:cNvPr id="133" name="Image" descr="Image"/>
          <p:cNvPicPr>
            <a:picLocks noChangeAspect="1"/>
          </p:cNvPicPr>
          <p:nvPr/>
        </p:nvPicPr>
        <p:blipFill>
          <a:blip r:embed="rId3">
            <a:extLst/>
          </a:blip>
          <a:stretch>
            <a:fillRect/>
          </a:stretch>
        </p:blipFill>
        <p:spPr>
          <a:xfrm>
            <a:off x="718557" y="5573567"/>
            <a:ext cx="1150423" cy="1449533"/>
          </a:xfrm>
          <a:prstGeom prst="rect">
            <a:avLst/>
          </a:prstGeom>
          <a:ln w="12700">
            <a:miter lim="400000"/>
          </a:ln>
        </p:spPr>
      </p:pic>
      <p:pic>
        <p:nvPicPr>
          <p:cNvPr id="134" name="Image" descr="Image"/>
          <p:cNvPicPr>
            <a:picLocks noChangeAspect="1"/>
          </p:cNvPicPr>
          <p:nvPr/>
        </p:nvPicPr>
        <p:blipFill>
          <a:blip r:embed="rId4">
            <a:extLst/>
          </a:blip>
          <a:stretch>
            <a:fillRect/>
          </a:stretch>
        </p:blipFill>
        <p:spPr>
          <a:xfrm>
            <a:off x="11135820" y="5573567"/>
            <a:ext cx="1449533" cy="1449533"/>
          </a:xfrm>
          <a:prstGeom prst="rect">
            <a:avLst/>
          </a:prstGeom>
          <a:ln w="12700">
            <a:miter lim="400000"/>
          </a:ln>
        </p:spPr>
      </p:pic>
      <p:sp>
        <p:nvSpPr>
          <p:cNvPr id="135" name="Work done in collaboration with:…"/>
          <p:cNvSpPr/>
          <p:nvPr/>
        </p:nvSpPr>
        <p:spPr>
          <a:xfrm>
            <a:off x="2805546" y="7200899"/>
            <a:ext cx="7431808" cy="2514601"/>
          </a:xfrm>
          <a:prstGeom prst="rect">
            <a:avLst/>
          </a:prstGeom>
          <a:blipFill>
            <a:blip r:embed="rId5"/>
          </a:blipFill>
          <a:ln w="12700">
            <a:miter lim="400000"/>
          </a:ln>
          <a:effectLst>
            <a:outerShdw sx="100000" sy="100000" kx="0" ky="0" algn="b" rotWithShape="0" blurRad="190500" dist="8455" dir="5400000">
              <a:srgbClr val="000000"/>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defRPr sz="2000">
                <a:solidFill>
                  <a:srgbClr val="F3F1DF"/>
                </a:solidFill>
                <a:effectLst/>
              </a:defRPr>
            </a:pPr>
            <a:r>
              <a:t>Work done in collaboration with:</a:t>
            </a:r>
          </a:p>
          <a:p>
            <a:pPr>
              <a:lnSpc>
                <a:spcPct val="100000"/>
              </a:lnSpc>
              <a:defRPr sz="2000">
                <a:solidFill>
                  <a:srgbClr val="F3F1DF"/>
                </a:solidFill>
                <a:effectLst/>
              </a:defRPr>
            </a:pPr>
          </a:p>
          <a:p>
            <a:pPr>
              <a:lnSpc>
                <a:spcPct val="100000"/>
              </a:lnSpc>
              <a:defRPr sz="2000">
                <a:solidFill>
                  <a:srgbClr val="F3F1DF"/>
                </a:solidFill>
                <a:effectLst/>
              </a:defRPr>
            </a:pPr>
            <a:r>
              <a:t>P. Mastrolia, A. Primo, W. J. T. Bobadilla(University of Padova), </a:t>
            </a:r>
          </a:p>
          <a:p>
            <a:pPr>
              <a:lnSpc>
                <a:spcPct val="100000"/>
              </a:lnSpc>
              <a:defRPr sz="2000">
                <a:solidFill>
                  <a:srgbClr val="F3F1DF"/>
                </a:solidFill>
                <a:effectLst/>
              </a:defRPr>
            </a:pPr>
            <a:r>
              <a:t>T. Peraro (University of Edinburgh)</a:t>
            </a:r>
          </a:p>
          <a:p>
            <a:pPr>
              <a:lnSpc>
                <a:spcPct val="100000"/>
              </a:lnSpc>
              <a:defRPr sz="2000">
                <a:solidFill>
                  <a:srgbClr val="F3F1DF"/>
                </a:solidFill>
                <a:effectLst/>
              </a:defRPr>
            </a:pPr>
            <a:r>
              <a:t> </a:t>
            </a:r>
            <a:r>
              <a:rPr sz="1400"/>
              <a:t>and</a:t>
            </a:r>
            <a:endParaRPr sz="1400"/>
          </a:p>
          <a:p>
            <a:pPr>
              <a:lnSpc>
                <a:spcPct val="100000"/>
              </a:lnSpc>
              <a:defRPr sz="2000">
                <a:solidFill>
                  <a:srgbClr val="F3F1DF"/>
                </a:solidFill>
                <a:effectLst/>
              </a:defRPr>
            </a:pPr>
            <a:r>
              <a:t>A. Broggio (Technische Universität München) </a:t>
            </a:r>
          </a:p>
          <a:p>
            <a:pPr>
              <a:lnSpc>
                <a:spcPct val="100000"/>
              </a:lnSpc>
              <a:defRPr sz="2000">
                <a:solidFill>
                  <a:srgbClr val="F3F1DF"/>
                </a:solidFill>
                <a:effectLst/>
              </a:defRPr>
            </a:pPr>
            <a:r>
              <a:t>B. D. Pecjak (Durham University)</a:t>
            </a:r>
          </a:p>
          <a:p>
            <a:pPr>
              <a:lnSpc>
                <a:spcPct val="100000"/>
              </a:lnSpc>
              <a:defRPr sz="1200">
                <a:solidFill>
                  <a:srgbClr val="F3F1DF"/>
                </a:solidFill>
                <a:effectLst/>
              </a:defRPr>
            </a:pPr>
          </a:p>
          <a:p>
            <a:pPr>
              <a:lnSpc>
                <a:spcPct val="100000"/>
              </a:lnSpc>
              <a:defRPr i="1" sz="2000">
                <a:solidFill>
                  <a:srgbClr val="F3F1DF"/>
                </a:solidFill>
                <a:effectLst/>
              </a:defRPr>
            </a:pPr>
            <a:r>
              <a:t>Supported in part by NSF Grant PHY-1417354</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Integral-level reduction"/>
          <p:cNvSpPr txBox="1"/>
          <p:nvPr>
            <p:ph type="title"/>
          </p:nvPr>
        </p:nvSpPr>
        <p:spPr>
          <a:prstGeom prst="rect">
            <a:avLst/>
          </a:prstGeom>
        </p:spPr>
        <p:txBody>
          <a:bodyPr/>
          <a:lstStyle/>
          <a:p>
            <a:pPr/>
            <a:r>
              <a:t>Integ</a:t>
            </a:r>
            <a:r>
              <a:rPr u="sng"/>
              <a:t>ral</a:t>
            </a:r>
            <a:r>
              <a:t>-level reduction</a:t>
            </a:r>
          </a:p>
        </p:txBody>
      </p:sp>
      <p:sp>
        <p:nvSpPr>
          <p:cNvPr id="183" name="Consider 1-loop Feynman integral with n denominators…"/>
          <p:cNvSpPr txBox="1"/>
          <p:nvPr>
            <p:ph type="body" idx="1"/>
          </p:nvPr>
        </p:nvSpPr>
        <p:spPr>
          <a:prstGeom prst="rect">
            <a:avLst/>
          </a:prstGeom>
        </p:spPr>
        <p:txBody>
          <a:bodyPr anchor="t"/>
          <a:lstStyle/>
          <a:p>
            <a:pPr marL="0" indent="0">
              <a:buSzTx/>
              <a:buNone/>
              <a:defRPr sz="2800"/>
            </a:pPr>
            <a:r>
              <a:t>Consider 1-loop Feynman integral with n denominators</a:t>
            </a:r>
          </a:p>
          <a:p>
            <a:pPr marL="0" indent="0">
              <a:buSzTx/>
              <a:buNone/>
              <a:defRPr sz="2800"/>
            </a:pPr>
          </a:p>
          <a:p>
            <a:pPr marL="0" indent="0">
              <a:buSzTx/>
              <a:buNone/>
              <a:defRPr sz="2800"/>
            </a:pPr>
            <a:r>
              <a:t>The integ</a:t>
            </a:r>
            <a:r>
              <a:rPr u="sng"/>
              <a:t>ral</a:t>
            </a:r>
            <a:r>
              <a:t>-level reduction leads to an expression in terms of Master Integrals which are easier to evaluate than the original integral above:</a:t>
            </a:r>
          </a:p>
          <a:p>
            <a:pPr marL="0" indent="0">
              <a:buSzTx/>
              <a:buNone/>
              <a:defRPr sz="2800"/>
            </a:pPr>
          </a:p>
          <a:p>
            <a:pPr marL="0" indent="0">
              <a:buSzTx/>
              <a:buNone/>
              <a:defRPr sz="2800"/>
            </a:pPr>
            <a:r>
              <a:t>If Master Integrals are known, all we need is to extract the coefficients (c’s) that are given as rational functions of kinematics.</a:t>
            </a:r>
          </a:p>
        </p:txBody>
      </p:sp>
      <p:sp>
        <p:nvSpPr>
          <p:cNvPr id="184" name="Slide Number"/>
          <p:cNvSpPr txBox="1"/>
          <p:nvPr>
            <p:ph type="sldNum" sz="quarter" idx="4294967295"/>
          </p:nvPr>
        </p:nvSpPr>
        <p:spPr>
          <a:xfrm>
            <a:off x="6337299" y="8991600"/>
            <a:ext cx="3429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pic>
        <p:nvPicPr>
          <p:cNvPr id="185" name="Image" descr="Image"/>
          <p:cNvPicPr>
            <a:picLocks noChangeAspect="1"/>
          </p:cNvPicPr>
          <p:nvPr/>
        </p:nvPicPr>
        <p:blipFill>
          <a:blip r:embed="rId2">
            <a:extLst/>
          </a:blip>
          <a:stretch>
            <a:fillRect/>
          </a:stretch>
        </p:blipFill>
        <p:spPr>
          <a:xfrm>
            <a:off x="4699000" y="3665034"/>
            <a:ext cx="3606800" cy="1071373"/>
          </a:xfrm>
          <a:prstGeom prst="rect">
            <a:avLst/>
          </a:prstGeom>
          <a:ln w="12700">
            <a:miter lim="400000"/>
          </a:ln>
        </p:spPr>
      </p:pic>
      <p:pic>
        <p:nvPicPr>
          <p:cNvPr id="186" name="Image" descr="Image"/>
          <p:cNvPicPr>
            <a:picLocks noChangeAspect="1"/>
          </p:cNvPicPr>
          <p:nvPr/>
        </p:nvPicPr>
        <p:blipFill>
          <a:blip r:embed="rId3">
            <a:extLst/>
          </a:blip>
          <a:stretch>
            <a:fillRect/>
          </a:stretch>
        </p:blipFill>
        <p:spPr>
          <a:xfrm>
            <a:off x="3651250" y="6443846"/>
            <a:ext cx="5702300" cy="12192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Integrand-level reduction"/>
          <p:cNvSpPr txBox="1"/>
          <p:nvPr>
            <p:ph type="title"/>
          </p:nvPr>
        </p:nvSpPr>
        <p:spPr>
          <a:prstGeom prst="rect">
            <a:avLst/>
          </a:prstGeom>
        </p:spPr>
        <p:txBody>
          <a:bodyPr/>
          <a:lstStyle/>
          <a:p>
            <a:pPr/>
            <a:r>
              <a:t>Integ</a:t>
            </a:r>
            <a:r>
              <a:rPr u="sng"/>
              <a:t>rand</a:t>
            </a:r>
            <a:r>
              <a:t>-level reduction</a:t>
            </a:r>
          </a:p>
        </p:txBody>
      </p:sp>
      <p:sp>
        <p:nvSpPr>
          <p:cNvPr id="189" name="Alternatively, we can reduce the integral kernel before integration.…"/>
          <p:cNvSpPr txBox="1"/>
          <p:nvPr>
            <p:ph type="body" idx="1"/>
          </p:nvPr>
        </p:nvSpPr>
        <p:spPr>
          <a:xfrm>
            <a:off x="825500" y="2425700"/>
            <a:ext cx="11353800" cy="6223000"/>
          </a:xfrm>
          <a:prstGeom prst="rect">
            <a:avLst/>
          </a:prstGeom>
        </p:spPr>
        <p:txBody>
          <a:bodyPr anchor="t"/>
          <a:lstStyle/>
          <a:p>
            <a:pPr marL="0" indent="0">
              <a:buSzTx/>
              <a:buNone/>
              <a:defRPr sz="2400"/>
            </a:pPr>
            <a:r>
              <a:t>Alternatively, we can reduce the integral kernel before integration.</a:t>
            </a:r>
          </a:p>
          <a:p>
            <a:pPr marL="0" indent="0">
              <a:buSzTx/>
              <a:buNone/>
              <a:defRPr sz="2400"/>
            </a:pPr>
          </a:p>
          <a:p>
            <a:pPr marL="0" indent="0">
              <a:buSzTx/>
              <a:buNone/>
              <a:defRPr sz="2400"/>
            </a:pPr>
            <a:r>
              <a:t>Integrand reduction allows us to fit the numerators as the following polynomial form</a:t>
            </a:r>
          </a:p>
          <a:p>
            <a:pPr marL="0" indent="0">
              <a:buSzTx/>
              <a:buNone/>
              <a:defRPr sz="2400"/>
            </a:pPr>
          </a:p>
          <a:p>
            <a:pPr marL="0" indent="0">
              <a:buSzTx/>
              <a:buNone/>
              <a:defRPr sz="2400"/>
            </a:pPr>
            <a:r>
              <a:t>This expression allows us to compute all </a:t>
            </a:r>
            <a:r>
              <a:rPr>
                <a:solidFill>
                  <a:srgbClr val="FF2600"/>
                </a:solidFill>
              </a:rPr>
              <a:t>coefficients</a:t>
            </a:r>
            <a:r>
              <a:t> in a straightforward manner.</a:t>
            </a:r>
          </a:p>
        </p:txBody>
      </p:sp>
      <p:sp>
        <p:nvSpPr>
          <p:cNvPr id="190" name="The multivariate polynomial division is a systematic way of the integrand reduction."/>
          <p:cNvSpPr txBox="1"/>
          <p:nvPr/>
        </p:nvSpPr>
        <p:spPr>
          <a:xfrm>
            <a:off x="574445" y="7900806"/>
            <a:ext cx="1185591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500"/>
            </a:pPr>
            <a:r>
              <a:t>The multivariate </a:t>
            </a:r>
            <a:r>
              <a:rPr>
                <a:solidFill>
                  <a:srgbClr val="FF2600"/>
                </a:solidFill>
              </a:rPr>
              <a:t>polynomial division</a:t>
            </a:r>
            <a:r>
              <a:t> is a systematic way of the integrand reduction.</a:t>
            </a:r>
          </a:p>
        </p:txBody>
      </p:sp>
      <p:sp>
        <p:nvSpPr>
          <p:cNvPr id="191" name="G. Ossola, C. G. Papadopoulos and R. Pittau, Nucl. Phys B 763, 147 (2007).…"/>
          <p:cNvSpPr txBox="1"/>
          <p:nvPr/>
        </p:nvSpPr>
        <p:spPr>
          <a:xfrm>
            <a:off x="4812495" y="8406545"/>
            <a:ext cx="7461663" cy="9220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2" algn="r">
              <a:defRPr sz="1600">
                <a:solidFill>
                  <a:srgbClr val="0096FF"/>
                </a:solidFill>
              </a:defRPr>
            </a:pPr>
            <a:r>
              <a:t>G. Ossola, C. G. Papadopoulos and R. Pittau, Nucl. Phys B 763, 147 (2007).</a:t>
            </a:r>
          </a:p>
          <a:p>
            <a:pPr lvl="2" algn="r">
              <a:defRPr sz="1600">
                <a:solidFill>
                  <a:srgbClr val="0096FF"/>
                </a:solidFill>
              </a:defRPr>
            </a:pPr>
            <a:r>
              <a:t>P. Mastrolia and G. Ossola, JHEP 1111, 014 (2011).</a:t>
            </a:r>
          </a:p>
          <a:p>
            <a:pPr lvl="2" algn="r">
              <a:defRPr sz="1600">
                <a:solidFill>
                  <a:srgbClr val="0096FF"/>
                </a:solidFill>
              </a:defRPr>
            </a:pPr>
            <a:r>
              <a:t>P. Mastrolia, E. Mirabella, G. Ossola and T.  Peraro, Phys. Lett. B718 (2012).</a:t>
            </a:r>
          </a:p>
        </p:txBody>
      </p:sp>
      <p:pic>
        <p:nvPicPr>
          <p:cNvPr id="192" name="Image" descr="Image"/>
          <p:cNvPicPr>
            <a:picLocks noChangeAspect="1"/>
          </p:cNvPicPr>
          <p:nvPr/>
        </p:nvPicPr>
        <p:blipFill>
          <a:blip r:embed="rId2">
            <a:extLst/>
          </a:blip>
          <a:stretch>
            <a:fillRect/>
          </a:stretch>
        </p:blipFill>
        <p:spPr>
          <a:xfrm>
            <a:off x="4891983" y="3079245"/>
            <a:ext cx="3220834" cy="1454570"/>
          </a:xfrm>
          <a:prstGeom prst="rect">
            <a:avLst/>
          </a:prstGeom>
          <a:ln w="12700">
            <a:miter lim="400000"/>
          </a:ln>
        </p:spPr>
      </p:pic>
      <p:pic>
        <p:nvPicPr>
          <p:cNvPr id="193" name="Image" descr="Image"/>
          <p:cNvPicPr>
            <a:picLocks noChangeAspect="1"/>
          </p:cNvPicPr>
          <p:nvPr/>
        </p:nvPicPr>
        <p:blipFill>
          <a:blip r:embed="rId3">
            <a:extLst/>
          </a:blip>
          <a:stretch>
            <a:fillRect/>
          </a:stretch>
        </p:blipFill>
        <p:spPr>
          <a:xfrm>
            <a:off x="1301750" y="5825683"/>
            <a:ext cx="10401300" cy="10668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An algorithmic recipe:"/>
          <p:cNvSpPr txBox="1"/>
          <p:nvPr>
            <p:ph type="body" idx="1"/>
          </p:nvPr>
        </p:nvSpPr>
        <p:spPr>
          <a:xfrm>
            <a:off x="825500" y="464635"/>
            <a:ext cx="11353800" cy="8355559"/>
          </a:xfrm>
          <a:prstGeom prst="rect">
            <a:avLst/>
          </a:prstGeom>
        </p:spPr>
        <p:txBody>
          <a:bodyPr anchor="t"/>
          <a:lstStyle>
            <a:lvl1pPr>
              <a:buBlip>
                <a:blip r:embed="rId2"/>
              </a:buBlip>
            </a:lvl1pPr>
          </a:lstStyle>
          <a:p>
            <a:pPr/>
            <a:r>
              <a:t>An algorithmic recipe:</a:t>
            </a:r>
          </a:p>
        </p:txBody>
      </p:sp>
      <p:sp>
        <p:nvSpPr>
          <p:cNvPr id="196"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grpSp>
        <p:nvGrpSpPr>
          <p:cNvPr id="200" name="Group"/>
          <p:cNvGrpSpPr/>
          <p:nvPr/>
        </p:nvGrpSpPr>
        <p:grpSpPr>
          <a:xfrm>
            <a:off x="3621946" y="5037372"/>
            <a:ext cx="9033312" cy="1720973"/>
            <a:chOff x="0" y="0"/>
            <a:chExt cx="9033310" cy="1720971"/>
          </a:xfrm>
        </p:grpSpPr>
        <p:pic>
          <p:nvPicPr>
            <p:cNvPr id="197" name="Image" descr="Image"/>
            <p:cNvPicPr>
              <a:picLocks noChangeAspect="1"/>
            </p:cNvPicPr>
            <p:nvPr/>
          </p:nvPicPr>
          <p:blipFill>
            <a:blip r:embed="rId3">
              <a:extLst/>
            </a:blip>
            <a:stretch>
              <a:fillRect/>
            </a:stretch>
          </p:blipFill>
          <p:spPr>
            <a:xfrm>
              <a:off x="1749617" y="475423"/>
              <a:ext cx="7283694" cy="1184485"/>
            </a:xfrm>
            <a:prstGeom prst="rect">
              <a:avLst/>
            </a:prstGeom>
            <a:ln w="12700" cap="flat">
              <a:noFill/>
              <a:miter lim="400000"/>
            </a:ln>
            <a:effectLst/>
          </p:spPr>
        </p:pic>
        <p:sp>
          <p:nvSpPr>
            <p:cNvPr id="198" name="Line"/>
            <p:cNvSpPr/>
            <p:nvPr/>
          </p:nvSpPr>
          <p:spPr>
            <a:xfrm flipH="1" flipV="1">
              <a:off x="876168" y="-1"/>
              <a:ext cx="805333" cy="805333"/>
            </a:xfrm>
            <a:prstGeom prst="line">
              <a:avLst/>
            </a:prstGeom>
            <a:noFill/>
            <a:ln w="12700" cap="flat">
              <a:solidFill>
                <a:srgbClr val="7C846E"/>
              </a:solidFill>
              <a:custDash>
                <a:ds d="200000" sp="200000"/>
              </a:custDash>
              <a:miter lim="400000"/>
              <a:tailEnd type="triangle" w="med" len="med"/>
            </a:ln>
            <a:effectLst/>
          </p:spPr>
          <p:txBody>
            <a:bodyPr wrap="square" lIns="50800" tIns="50800" rIns="50800" bIns="50800" numCol="1" anchor="ctr">
              <a:noAutofit/>
            </a:bodyPr>
            <a:lstStyle/>
            <a:p>
              <a:pPr>
                <a:lnSpc>
                  <a:spcPct val="100000"/>
                </a:lnSpc>
                <a:defRPr>
                  <a:effectLst/>
                </a:defRPr>
              </a:pPr>
            </a:p>
          </p:txBody>
        </p:sp>
        <p:sp>
          <p:nvSpPr>
            <p:cNvPr id="199" name="Line"/>
            <p:cNvSpPr/>
            <p:nvPr/>
          </p:nvSpPr>
          <p:spPr>
            <a:xfrm flipH="1">
              <a:off x="-1" y="811631"/>
              <a:ext cx="1693309" cy="909341"/>
            </a:xfrm>
            <a:prstGeom prst="line">
              <a:avLst/>
            </a:prstGeom>
            <a:noFill/>
            <a:ln w="12700" cap="flat">
              <a:solidFill>
                <a:srgbClr val="7C846E"/>
              </a:solidFill>
              <a:custDash>
                <a:ds d="200000" sp="200000"/>
              </a:custDash>
              <a:miter lim="400000"/>
              <a:tailEnd type="triangle" w="med" len="med"/>
            </a:ln>
            <a:effectLst/>
          </p:spPr>
          <p:txBody>
            <a:bodyPr wrap="square" lIns="50800" tIns="50800" rIns="50800" bIns="50800" numCol="1" anchor="ctr">
              <a:noAutofit/>
            </a:bodyPr>
            <a:lstStyle/>
            <a:p>
              <a:pPr>
                <a:lnSpc>
                  <a:spcPct val="100000"/>
                </a:lnSpc>
                <a:defRPr>
                  <a:effectLst/>
                </a:defRPr>
              </a:pPr>
            </a:p>
          </p:txBody>
        </p:sp>
      </p:grpSp>
      <p:grpSp>
        <p:nvGrpSpPr>
          <p:cNvPr id="203" name="Group"/>
          <p:cNvGrpSpPr/>
          <p:nvPr/>
        </p:nvGrpSpPr>
        <p:grpSpPr>
          <a:xfrm>
            <a:off x="7582138" y="7102095"/>
            <a:ext cx="4969302" cy="1545755"/>
            <a:chOff x="0" y="0"/>
            <a:chExt cx="4969300" cy="1545754"/>
          </a:xfrm>
        </p:grpSpPr>
        <p:sp>
          <p:nvSpPr>
            <p:cNvPr id="201" name="Recursive algorithm"/>
            <p:cNvSpPr txBox="1"/>
            <p:nvPr/>
          </p:nvSpPr>
          <p:spPr>
            <a:xfrm>
              <a:off x="615071" y="0"/>
              <a:ext cx="3739159"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2600"/>
                  </a:solidFill>
                </a:defRPr>
              </a:lvl1pPr>
            </a:lstStyle>
            <a:p>
              <a:pPr/>
              <a:r>
                <a:t>Recursive algorithm</a:t>
              </a:r>
            </a:p>
          </p:txBody>
        </p:sp>
        <p:pic>
          <p:nvPicPr>
            <p:cNvPr id="202" name="Image" descr="Image"/>
            <p:cNvPicPr>
              <a:picLocks noChangeAspect="1"/>
            </p:cNvPicPr>
            <p:nvPr/>
          </p:nvPicPr>
          <p:blipFill>
            <a:blip r:embed="rId4">
              <a:extLst/>
            </a:blip>
            <a:stretch>
              <a:fillRect/>
            </a:stretch>
          </p:blipFill>
          <p:spPr>
            <a:xfrm>
              <a:off x="0" y="890885"/>
              <a:ext cx="4969301" cy="654870"/>
            </a:xfrm>
            <a:prstGeom prst="rect">
              <a:avLst/>
            </a:prstGeom>
            <a:ln w="12700" cap="flat">
              <a:noFill/>
              <a:miter lim="400000"/>
            </a:ln>
            <a:effectLst/>
          </p:spPr>
        </p:pic>
      </p:grpSp>
      <p:sp>
        <p:nvSpPr>
          <p:cNvPr id="204" name="P. Mastrolia, E. Mirabella, G. Ossola and T.  Peraro, Phys. Lett. B718 (2012)."/>
          <p:cNvSpPr txBox="1"/>
          <p:nvPr/>
        </p:nvSpPr>
        <p:spPr>
          <a:xfrm>
            <a:off x="5316098" y="8804012"/>
            <a:ext cx="7461663" cy="342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2" algn="r">
              <a:defRPr sz="1600">
                <a:solidFill>
                  <a:srgbClr val="0096FF"/>
                </a:solidFill>
              </a:defRPr>
            </a:pPr>
            <a:r>
              <a:t>P. Mastrolia, E. Mirabella, G. Ossola and T.  Peraro, Phys. Lett. B718 (2012).</a:t>
            </a:r>
          </a:p>
        </p:txBody>
      </p:sp>
      <p:grpSp>
        <p:nvGrpSpPr>
          <p:cNvPr id="207" name="Group"/>
          <p:cNvGrpSpPr/>
          <p:nvPr/>
        </p:nvGrpSpPr>
        <p:grpSpPr>
          <a:xfrm>
            <a:off x="4787415" y="1783504"/>
            <a:ext cx="7600694" cy="1208201"/>
            <a:chOff x="0" y="0"/>
            <a:chExt cx="7600693" cy="1208199"/>
          </a:xfrm>
        </p:grpSpPr>
        <p:sp>
          <p:nvSpPr>
            <p:cNvPr id="205" name="Line"/>
            <p:cNvSpPr/>
            <p:nvPr/>
          </p:nvSpPr>
          <p:spPr>
            <a:xfrm flipH="1">
              <a:off x="0" y="331250"/>
              <a:ext cx="1568202" cy="540513"/>
            </a:xfrm>
            <a:prstGeom prst="line">
              <a:avLst/>
            </a:prstGeom>
            <a:noFill/>
            <a:ln w="12700" cap="flat">
              <a:solidFill>
                <a:srgbClr val="7C846E"/>
              </a:solidFill>
              <a:custDash>
                <a:ds d="200000" sp="200000"/>
              </a:custDash>
              <a:miter lim="400000"/>
              <a:tailEnd type="triangle" w="med" len="med"/>
            </a:ln>
            <a:effectLst/>
          </p:spPr>
          <p:txBody>
            <a:bodyPr wrap="square" lIns="50800" tIns="50800" rIns="50800" bIns="50800" numCol="1" anchor="ctr">
              <a:noAutofit/>
            </a:bodyPr>
            <a:lstStyle/>
            <a:p>
              <a:pPr>
                <a:lnSpc>
                  <a:spcPct val="100000"/>
                </a:lnSpc>
                <a:defRPr>
                  <a:effectLst/>
                </a:defRPr>
              </a:pPr>
            </a:p>
          </p:txBody>
        </p:sp>
        <p:pic>
          <p:nvPicPr>
            <p:cNvPr id="206" name="Image" descr="Image"/>
            <p:cNvPicPr>
              <a:picLocks noChangeAspect="1"/>
            </p:cNvPicPr>
            <p:nvPr/>
          </p:nvPicPr>
          <p:blipFill>
            <a:blip r:embed="rId5">
              <a:extLst/>
            </a:blip>
            <a:stretch>
              <a:fillRect/>
            </a:stretch>
          </p:blipFill>
          <p:spPr>
            <a:xfrm>
              <a:off x="1412842" y="0"/>
              <a:ext cx="6187852" cy="1208200"/>
            </a:xfrm>
            <a:prstGeom prst="rect">
              <a:avLst/>
            </a:prstGeom>
            <a:ln w="12700" cap="flat">
              <a:noFill/>
              <a:miter lim="400000"/>
            </a:ln>
            <a:effectLst/>
          </p:spPr>
        </p:pic>
      </p:grpSp>
      <p:pic>
        <p:nvPicPr>
          <p:cNvPr id="208" name="Image" descr="Image"/>
          <p:cNvPicPr>
            <a:picLocks noChangeAspect="1"/>
          </p:cNvPicPr>
          <p:nvPr/>
        </p:nvPicPr>
        <p:blipFill>
          <a:blip r:embed="rId6">
            <a:extLst/>
          </a:blip>
          <a:stretch>
            <a:fillRect/>
          </a:stretch>
        </p:blipFill>
        <p:spPr>
          <a:xfrm>
            <a:off x="648542" y="1204979"/>
            <a:ext cx="6850935" cy="81026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0" grpId="2"/>
      <p:bldP build="whole" bldLvl="1" animBg="1" rev="0" advAuto="0" spid="207" grpId="1"/>
      <p:bldP build="whole" bldLvl="1" animBg="1" rev="0" advAuto="0" spid="203" grpId="3"/>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Facts"/>
          <p:cNvSpPr txBox="1"/>
          <p:nvPr>
            <p:ph type="title"/>
          </p:nvPr>
        </p:nvSpPr>
        <p:spPr>
          <a:prstGeom prst="rect">
            <a:avLst/>
          </a:prstGeom>
        </p:spPr>
        <p:txBody>
          <a:bodyPr/>
          <a:lstStyle/>
          <a:p>
            <a:pPr/>
            <a:r>
              <a:t>Facts</a:t>
            </a:r>
          </a:p>
        </p:txBody>
      </p:sp>
      <p:sp>
        <p:nvSpPr>
          <p:cNvPr id="211" name="Algebraic geometry also provides a systematic way of the proof."/>
          <p:cNvSpPr txBox="1"/>
          <p:nvPr/>
        </p:nvSpPr>
        <p:spPr>
          <a:xfrm>
            <a:off x="781447" y="7563819"/>
            <a:ext cx="11441907"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Algebraic geometry also provides a systematic way of the proof.</a:t>
            </a:r>
          </a:p>
        </p:txBody>
      </p:sp>
      <p:pic>
        <p:nvPicPr>
          <p:cNvPr id="212" name="Image" descr="Image"/>
          <p:cNvPicPr>
            <a:picLocks noChangeAspect="1"/>
          </p:cNvPicPr>
          <p:nvPr/>
        </p:nvPicPr>
        <p:blipFill>
          <a:blip r:embed="rId2">
            <a:extLst/>
          </a:blip>
          <a:stretch>
            <a:fillRect/>
          </a:stretch>
        </p:blipFill>
        <p:spPr>
          <a:xfrm>
            <a:off x="375445" y="3414480"/>
            <a:ext cx="12253910" cy="2538028"/>
          </a:xfrm>
          <a:prstGeom prst="rect">
            <a:avLst/>
          </a:prstGeom>
          <a:ln w="12700">
            <a:miter lim="400000"/>
          </a:ln>
        </p:spPr>
      </p:pic>
      <p:sp>
        <p:nvSpPr>
          <p:cNvPr id="213" name="This equality holds integrand level, so as integral level."/>
          <p:cNvSpPr txBox="1"/>
          <p:nvPr/>
        </p:nvSpPr>
        <p:spPr>
          <a:xfrm>
            <a:off x="1558925" y="6478763"/>
            <a:ext cx="988695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This equality holds integrand level, so as integral level.</a:t>
            </a:r>
          </a:p>
        </p:txBody>
      </p:sp>
      <p:sp>
        <p:nvSpPr>
          <p:cNvPr id="214" name="P. Mastrolia, E. Mirabella, G. Ossola and T.  Peraro, Phys. Lett. B718 (2012)."/>
          <p:cNvSpPr txBox="1"/>
          <p:nvPr/>
        </p:nvSpPr>
        <p:spPr>
          <a:xfrm>
            <a:off x="4812495" y="8696105"/>
            <a:ext cx="7461663" cy="342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2" algn="r">
              <a:defRPr sz="1600">
                <a:solidFill>
                  <a:srgbClr val="0096FF"/>
                </a:solidFill>
              </a:defRPr>
            </a:pPr>
            <a:r>
              <a:t>P. Mastrolia, E. Mirabella, G. Ossola and T.  Peraro, Phys. Lett. B718 (2012).</a:t>
            </a:r>
          </a:p>
        </p:txBody>
      </p:sp>
      <p:sp>
        <p:nvSpPr>
          <p:cNvPr id="215" name="Slide Number"/>
          <p:cNvSpPr txBox="1"/>
          <p:nvPr>
            <p:ph type="sldNum" sz="quarter" idx="4294967295"/>
          </p:nvPr>
        </p:nvSpPr>
        <p:spPr>
          <a:xfrm>
            <a:off x="6337299" y="8991600"/>
            <a:ext cx="3429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Outline of the proof"/>
          <p:cNvSpPr txBox="1"/>
          <p:nvPr>
            <p:ph type="title"/>
          </p:nvPr>
        </p:nvSpPr>
        <p:spPr>
          <a:prstGeom prst="rect">
            <a:avLst/>
          </a:prstGeom>
        </p:spPr>
        <p:txBody>
          <a:bodyPr/>
          <a:lstStyle>
            <a:lvl1pPr defTabSz="587022">
              <a:defRPr spc="350" sz="7000"/>
            </a:lvl1pPr>
          </a:lstStyle>
          <a:p>
            <a:pPr/>
            <a:r>
              <a:t>Outline of the proof</a:t>
            </a:r>
          </a:p>
        </p:txBody>
      </p:sp>
      <p:sp>
        <p:nvSpPr>
          <p:cNvPr id="218" name="Over constraints !"/>
          <p:cNvSpPr txBox="1"/>
          <p:nvPr/>
        </p:nvSpPr>
        <p:spPr>
          <a:xfrm>
            <a:off x="9123986" y="4419657"/>
            <a:ext cx="331807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2600"/>
                </a:solidFill>
              </a:defRPr>
            </a:lvl1pPr>
          </a:lstStyle>
          <a:p>
            <a:pPr/>
            <a:r>
              <a:t>Over constraints !</a:t>
            </a:r>
          </a:p>
        </p:txBody>
      </p:sp>
      <p:pic>
        <p:nvPicPr>
          <p:cNvPr id="219" name="Image" descr="Image"/>
          <p:cNvPicPr>
            <a:picLocks noChangeAspect="1"/>
          </p:cNvPicPr>
          <p:nvPr/>
        </p:nvPicPr>
        <p:blipFill>
          <a:blip r:embed="rId2">
            <a:extLst/>
          </a:blip>
          <a:stretch>
            <a:fillRect/>
          </a:stretch>
        </p:blipFill>
        <p:spPr>
          <a:xfrm>
            <a:off x="395363" y="2456566"/>
            <a:ext cx="12214074" cy="677352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8"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Toward new efficient algorithms"/>
          <p:cNvSpPr txBox="1"/>
          <p:nvPr>
            <p:ph type="title"/>
          </p:nvPr>
        </p:nvSpPr>
        <p:spPr>
          <a:prstGeom prst="rect">
            <a:avLst/>
          </a:prstGeom>
        </p:spPr>
        <p:txBody>
          <a:bodyPr/>
          <a:lstStyle/>
          <a:p>
            <a:pPr/>
            <a:r>
              <a:t>Toward new efficient algorithms</a:t>
            </a:r>
          </a:p>
        </p:txBody>
      </p:sp>
      <p:sp>
        <p:nvSpPr>
          <p:cNvPr id="222" name="Integrand reduction method makes problem and its solution clear, but it requires to generate a Gröbner basis for each diagram.…"/>
          <p:cNvSpPr txBox="1"/>
          <p:nvPr>
            <p:ph type="body" idx="1"/>
          </p:nvPr>
        </p:nvSpPr>
        <p:spPr>
          <a:prstGeom prst="rect">
            <a:avLst/>
          </a:prstGeom>
        </p:spPr>
        <p:txBody>
          <a:bodyPr/>
          <a:lstStyle/>
          <a:p>
            <a:pPr marL="373888" indent="-373888" defTabSz="537463">
              <a:spcBef>
                <a:spcPts val="4700"/>
              </a:spcBef>
              <a:buBlip>
                <a:blip r:embed="rId2"/>
              </a:buBlip>
              <a:defRPr sz="3312">
                <a:effectLst>
                  <a:outerShdw sx="100000" sy="100000" kx="0" ky="0" algn="b" rotWithShape="0" blurRad="23368" dist="11684" dir="0">
                    <a:srgbClr val="FFFFFF">
                      <a:alpha val="45000"/>
                    </a:srgbClr>
                  </a:outerShdw>
                </a:effectLst>
              </a:defRPr>
            </a:pPr>
            <a:r>
              <a:t>Integrand reduction method makes problem and its solution clear, but it requires to generate a Gröbner basis for each diagram.</a:t>
            </a:r>
          </a:p>
          <a:p>
            <a:pPr marL="373888" indent="-373888" defTabSz="537463">
              <a:spcBef>
                <a:spcPts val="4700"/>
              </a:spcBef>
              <a:buBlip>
                <a:blip r:embed="rId2"/>
              </a:buBlip>
              <a:defRPr sz="3312">
                <a:effectLst>
                  <a:outerShdw sx="100000" sy="100000" kx="0" ky="0" algn="b" rotWithShape="0" blurRad="23368" dist="11684" dir="0">
                    <a:srgbClr val="FFFFFF">
                      <a:alpha val="45000"/>
                    </a:srgbClr>
                  </a:outerShdw>
                </a:effectLst>
              </a:defRPr>
            </a:pPr>
            <a:r>
              <a:t>A new algorithm (</a:t>
            </a:r>
            <a:r>
              <a:rPr>
                <a:solidFill>
                  <a:srgbClr val="FF2600"/>
                </a:solidFill>
              </a:rPr>
              <a:t>adaptive</a:t>
            </a:r>
            <a:r>
              <a:t> integrand decomposition) has been published recently, which enable to reduce the numerator using clever choice of momentum basis without generating Gröbner basis. This also can reduce the number of parameters for denominators.</a:t>
            </a:r>
          </a:p>
          <a:p>
            <a:pPr lvl="2" marL="0" indent="420623" algn="r" defTabSz="537463">
              <a:spcBef>
                <a:spcPts val="4700"/>
              </a:spcBef>
              <a:buSzTx/>
              <a:buNone/>
              <a:defRPr sz="2760">
                <a:solidFill>
                  <a:srgbClr val="0096FF"/>
                </a:solidFill>
                <a:effectLst>
                  <a:outerShdw sx="100000" sy="100000" kx="0" ky="0" algn="b" rotWithShape="0" blurRad="23368" dist="11684" dir="0">
                    <a:srgbClr val="FFFFFF">
                      <a:alpha val="45000"/>
                    </a:srgbClr>
                  </a:outerShdw>
                </a:effectLst>
              </a:defRPr>
            </a:pPr>
            <a:r>
              <a:t>P. Mastrolia, T. Peraro and A. Primo, JHEP 1680, 164(2016)</a:t>
            </a:r>
          </a:p>
        </p:txBody>
      </p:sp>
      <p:sp>
        <p:nvSpPr>
          <p:cNvPr id="223" name="Slide Number"/>
          <p:cNvSpPr txBox="1"/>
          <p:nvPr>
            <p:ph type="sldNum" sz="quarter" idx="4294967295"/>
          </p:nvPr>
        </p:nvSpPr>
        <p:spPr>
          <a:xfrm>
            <a:off x="6337299" y="8991600"/>
            <a:ext cx="3429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pic>
        <p:nvPicPr>
          <p:cNvPr id="224" name="Image" descr="Image"/>
          <p:cNvPicPr>
            <a:picLocks noChangeAspect="1"/>
          </p:cNvPicPr>
          <p:nvPr/>
        </p:nvPicPr>
        <p:blipFill>
          <a:blip r:embed="rId3">
            <a:extLst/>
          </a:blip>
          <a:stretch>
            <a:fillRect/>
          </a:stretch>
        </p:blipFill>
        <p:spPr>
          <a:xfrm>
            <a:off x="5372100" y="7977365"/>
            <a:ext cx="2260600" cy="43180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functional reconstruction"/>
          <p:cNvSpPr txBox="1"/>
          <p:nvPr>
            <p:ph type="title"/>
          </p:nvPr>
        </p:nvSpPr>
        <p:spPr>
          <a:prstGeom prst="rect">
            <a:avLst/>
          </a:prstGeom>
        </p:spPr>
        <p:txBody>
          <a:bodyPr anchor="t"/>
          <a:lstStyle/>
          <a:p>
            <a:pPr/>
            <a:r>
              <a:t>functional reconstruction</a:t>
            </a:r>
          </a:p>
        </p:txBody>
      </p:sp>
      <p:sp>
        <p:nvSpPr>
          <p:cNvPr id="227" name="There are a list of well-tested numerical implementations for the evaluation of one-loop Feynman Integrals.…"/>
          <p:cNvSpPr txBox="1"/>
          <p:nvPr>
            <p:ph type="body" idx="1"/>
          </p:nvPr>
        </p:nvSpPr>
        <p:spPr>
          <a:xfrm>
            <a:off x="825500" y="2451100"/>
            <a:ext cx="11353800" cy="6223000"/>
          </a:xfrm>
          <a:prstGeom prst="rect">
            <a:avLst/>
          </a:prstGeom>
        </p:spPr>
        <p:txBody>
          <a:bodyPr anchor="t"/>
          <a:lstStyle/>
          <a:p>
            <a:pPr marL="349504" indent="-349504" defTabSz="502412">
              <a:spcBef>
                <a:spcPts val="4400"/>
              </a:spcBef>
              <a:buBlip>
                <a:blip r:embed="rId3"/>
              </a:buBlip>
              <a:defRPr sz="3096">
                <a:effectLst>
                  <a:outerShdw sx="100000" sy="100000" kx="0" ky="0" algn="b" rotWithShape="0" blurRad="21844" dist="10922" dir="0">
                    <a:srgbClr val="FFFFFF">
                      <a:alpha val="45000"/>
                    </a:srgbClr>
                  </a:outerShdw>
                </a:effectLst>
              </a:defRPr>
            </a:pPr>
            <a:r>
              <a:t>There are a list of well-tested </a:t>
            </a:r>
            <a:r>
              <a:rPr>
                <a:solidFill>
                  <a:srgbClr val="FF2600"/>
                </a:solidFill>
              </a:rPr>
              <a:t>numerical</a:t>
            </a:r>
            <a:r>
              <a:t> implementations for the evaluation of one-loop Feynman Integrals. </a:t>
            </a:r>
          </a:p>
          <a:p>
            <a:pPr marL="349504" indent="-349504" defTabSz="502412">
              <a:spcBef>
                <a:spcPts val="4400"/>
              </a:spcBef>
              <a:buBlip>
                <a:blip r:embed="rId3"/>
              </a:buBlip>
              <a:defRPr sz="4042">
                <a:effectLst>
                  <a:outerShdw sx="100000" sy="100000" kx="0" ky="0" algn="b" rotWithShape="0" blurRad="21844" dist="10922" dir="0">
                    <a:srgbClr val="FFFFFF">
                      <a:alpha val="45000"/>
                    </a:srgbClr>
                  </a:outerShdw>
                </a:effectLst>
              </a:defRPr>
            </a:pPr>
            <a:r>
              <a:t>Can we extract </a:t>
            </a:r>
            <a:r>
              <a:rPr>
                <a:solidFill>
                  <a:srgbClr val="FF2600"/>
                </a:solidFill>
              </a:rPr>
              <a:t>analytic</a:t>
            </a:r>
            <a:r>
              <a:t> expression from them?</a:t>
            </a:r>
          </a:p>
          <a:p>
            <a:pPr marL="0" indent="0" defTabSz="502412">
              <a:spcBef>
                <a:spcPts val="4400"/>
              </a:spcBef>
              <a:buSzTx/>
              <a:buNone/>
              <a:defRPr sz="3096">
                <a:effectLst>
                  <a:outerShdw sx="100000" sy="100000" kx="0" ky="0" algn="b" rotWithShape="0" blurRad="21844" dist="10922" dir="0">
                    <a:srgbClr val="FFFFFF">
                      <a:alpha val="45000"/>
                    </a:srgbClr>
                  </a:outerShdw>
                </a:effectLst>
              </a:defRPr>
            </a:pPr>
            <a:r>
              <a:t>Given sufficient input-output data, we can reconstruct the generic, </a:t>
            </a:r>
            <a:r>
              <a:rPr>
                <a:solidFill>
                  <a:srgbClr val="FF2600"/>
                </a:solidFill>
              </a:rPr>
              <a:t>analytic</a:t>
            </a:r>
            <a:r>
              <a:t> expressions for these integrands.</a:t>
            </a:r>
          </a:p>
          <a:p>
            <a:pPr marL="349504" indent="-349504" defTabSz="502412">
              <a:spcBef>
                <a:spcPts val="4400"/>
              </a:spcBef>
              <a:buBlip>
                <a:blip r:embed="rId3"/>
              </a:buBlip>
              <a:defRPr sz="3096">
                <a:effectLst>
                  <a:outerShdw sx="100000" sy="100000" kx="0" ky="0" algn="b" rotWithShape="0" blurRad="21844" dist="10922" dir="0">
                    <a:srgbClr val="FFFFFF">
                      <a:alpha val="45000"/>
                    </a:srgbClr>
                  </a:outerShdw>
                </a:effectLst>
              </a:defRPr>
            </a:pPr>
            <a:r>
              <a:t>Newton interpolation for polynomials</a:t>
            </a:r>
          </a:p>
          <a:p>
            <a:pPr marL="349504" indent="-349504" defTabSz="502412">
              <a:spcBef>
                <a:spcPts val="4400"/>
              </a:spcBef>
              <a:buBlip>
                <a:blip r:embed="rId3"/>
              </a:buBlip>
              <a:defRPr sz="3096">
                <a:effectLst>
                  <a:outerShdw sx="100000" sy="100000" kx="0" ky="0" algn="b" rotWithShape="0" blurRad="21844" dist="10922" dir="0">
                    <a:srgbClr val="FFFFFF">
                      <a:alpha val="45000"/>
                    </a:srgbClr>
                  </a:outerShdw>
                </a:effectLst>
              </a:defRPr>
            </a:pPr>
            <a:r>
              <a:t>Thiele interpolation for rational functions</a:t>
            </a:r>
          </a:p>
        </p:txBody>
      </p:sp>
      <p:sp>
        <p:nvSpPr>
          <p:cNvPr id="228" name="Slide Number"/>
          <p:cNvSpPr txBox="1"/>
          <p:nvPr>
            <p:ph type="sldNum" sz="quarter" idx="4294967295"/>
          </p:nvPr>
        </p:nvSpPr>
        <p:spPr>
          <a:xfrm>
            <a:off x="6337299" y="8991600"/>
            <a:ext cx="3429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sp>
        <p:nvSpPr>
          <p:cNvPr id="229" name="Samurai, Ninja, Golem,…"/>
          <p:cNvSpPr txBox="1"/>
          <p:nvPr/>
        </p:nvSpPr>
        <p:spPr>
          <a:xfrm>
            <a:off x="2432546" y="3587420"/>
            <a:ext cx="8139708" cy="609601"/>
          </a:xfrm>
          <a:prstGeom prst="rect">
            <a:avLst/>
          </a:prstGeom>
          <a:ln w="38100">
            <a:solidFill>
              <a:srgbClr val="000000">
                <a:alpha val="15000"/>
              </a:srgbClr>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Courier New"/>
                <a:ea typeface="Courier New"/>
                <a:cs typeface="Courier New"/>
                <a:sym typeface="Courier New"/>
              </a:defRPr>
            </a:lvl1pPr>
          </a:lstStyle>
          <a:p>
            <a:pPr/>
            <a:r>
              <a:t> Samurai, Ninja, Golem,…</a:t>
            </a:r>
          </a:p>
        </p:txBody>
      </p:sp>
      <p:sp>
        <p:nvSpPr>
          <p:cNvPr id="230" name="Introduction to Numerical Analysis (J. Storer, R. Bulirsch )"/>
          <p:cNvSpPr txBox="1"/>
          <p:nvPr/>
        </p:nvSpPr>
        <p:spPr>
          <a:xfrm>
            <a:off x="4812495" y="8696105"/>
            <a:ext cx="7461663" cy="342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2" algn="r">
              <a:defRPr sz="1600">
                <a:solidFill>
                  <a:srgbClr val="0096FF"/>
                </a:solidFill>
              </a:defRPr>
            </a:pPr>
            <a:r>
              <a:t>Introduction to Numerical Analysis (J. Storer, R. Bulirsch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9"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What ?"/>
          <p:cNvSpPr txBox="1"/>
          <p:nvPr/>
        </p:nvSpPr>
        <p:spPr>
          <a:xfrm>
            <a:off x="5809952" y="2893182"/>
            <a:ext cx="138489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What ?</a:t>
            </a:r>
          </a:p>
        </p:txBody>
      </p:sp>
      <p:sp>
        <p:nvSpPr>
          <p:cNvPr id="233" name="Functional reconstruction"/>
          <p:cNvSpPr txBox="1"/>
          <p:nvPr>
            <p:ph type="title"/>
          </p:nvPr>
        </p:nvSpPr>
        <p:spPr>
          <a:prstGeom prst="rect">
            <a:avLst/>
          </a:prstGeom>
        </p:spPr>
        <p:txBody>
          <a:bodyPr/>
          <a:lstStyle>
            <a:lvl1pPr defTabSz="587022">
              <a:defRPr spc="350" sz="7000"/>
            </a:lvl1pPr>
          </a:lstStyle>
          <a:p>
            <a:pPr/>
            <a:r>
              <a:t>Functional reconstruction</a:t>
            </a:r>
          </a:p>
        </p:txBody>
      </p:sp>
      <p:sp>
        <p:nvSpPr>
          <p:cNvPr id="234" name="Curve fitting; exact coincidence with the smallest degree as the weights…"/>
          <p:cNvSpPr txBox="1"/>
          <p:nvPr>
            <p:ph type="body" idx="1"/>
          </p:nvPr>
        </p:nvSpPr>
        <p:spPr>
          <a:prstGeom prst="rect">
            <a:avLst/>
          </a:prstGeom>
        </p:spPr>
        <p:txBody>
          <a:bodyPr/>
          <a:lstStyle/>
          <a:p>
            <a:pPr marL="414527" indent="-414527" defTabSz="587022">
              <a:spcBef>
                <a:spcPts val="5100"/>
              </a:spcBef>
              <a:buBlip>
                <a:blip r:embed="rId2"/>
              </a:buBlip>
              <a:defRPr sz="3400"/>
            </a:pPr>
            <a:r>
              <a:t>Curve fitting; exact coincidence with the smallest degree as the weights</a:t>
            </a:r>
          </a:p>
          <a:p>
            <a:pPr marL="414527" indent="-414527" defTabSz="587022">
              <a:spcBef>
                <a:spcPts val="5100"/>
              </a:spcBef>
              <a:buBlip>
                <a:blip r:embed="rId2"/>
              </a:buBlip>
              <a:defRPr sz="3400"/>
            </a:pPr>
            <a:r>
              <a:t>Finite difference analysis (finite version of differential analysis)</a:t>
            </a:r>
          </a:p>
        </p:txBody>
      </p:sp>
      <p:sp>
        <p:nvSpPr>
          <p:cNvPr id="235" name="the order and each coefficient"/>
          <p:cNvSpPr txBox="1"/>
          <p:nvPr/>
        </p:nvSpPr>
        <p:spPr>
          <a:xfrm>
            <a:off x="7759438" y="7022333"/>
            <a:ext cx="3766147"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the order and each coefficient</a:t>
            </a:r>
          </a:p>
        </p:txBody>
      </p:sp>
      <p:grpSp>
        <p:nvGrpSpPr>
          <p:cNvPr id="238" name="Group"/>
          <p:cNvGrpSpPr/>
          <p:nvPr/>
        </p:nvGrpSpPr>
        <p:grpSpPr>
          <a:xfrm>
            <a:off x="1651000" y="2178050"/>
            <a:ext cx="9702800" cy="7277100"/>
            <a:chOff x="0" y="0"/>
            <a:chExt cx="9702800" cy="7277100"/>
          </a:xfrm>
        </p:grpSpPr>
        <p:sp>
          <p:nvSpPr>
            <p:cNvPr id="236" name="Rectangle"/>
            <p:cNvSpPr/>
            <p:nvPr/>
          </p:nvSpPr>
          <p:spPr>
            <a:xfrm>
              <a:off x="24705" y="18529"/>
              <a:ext cx="9653390" cy="7240042"/>
            </a:xfrm>
            <a:prstGeom prst="rect">
              <a:avLst/>
            </a:prstGeom>
            <a:blipFill rotWithShape="1">
              <a:blip r:embed="rId3"/>
              <a:srcRect l="0" t="0" r="0" b="0"/>
              <a:tile tx="0" ty="0" sx="100000" sy="100000" flip="none" algn="tl"/>
            </a:blipFill>
            <a:ln w="12700" cap="flat">
              <a:noFill/>
              <a:miter lim="400000"/>
            </a:ln>
            <a:effectLst/>
          </p:spPr>
          <p:txBody>
            <a:bodyPr wrap="square" lIns="50800" tIns="50800" rIns="50800" bIns="50800" numCol="1" anchor="ctr">
              <a:noAutofit/>
            </a:bodyPr>
            <a:lstStyle/>
            <a:p>
              <a:pPr>
                <a:lnSpc>
                  <a:spcPct val="100000"/>
                </a:lnSpc>
                <a:defRPr>
                  <a:solidFill>
                    <a:srgbClr val="F3F1DF"/>
                  </a:solidFill>
                  <a:effectLst/>
                </a:defRPr>
              </a:pPr>
            </a:p>
          </p:txBody>
        </p:sp>
        <p:pic>
          <p:nvPicPr>
            <p:cNvPr id="237" name="discrete.pdf" descr="discrete.pdf"/>
            <p:cNvPicPr>
              <a:picLocks noChangeAspect="1"/>
            </p:cNvPicPr>
            <p:nvPr/>
          </p:nvPicPr>
          <p:blipFill>
            <a:blip r:embed="rId4">
              <a:extLst/>
            </a:blip>
            <a:stretch>
              <a:fillRect/>
            </a:stretch>
          </p:blipFill>
          <p:spPr>
            <a:xfrm>
              <a:off x="0" y="0"/>
              <a:ext cx="9702800" cy="7277100"/>
            </a:xfrm>
            <a:prstGeom prst="rect">
              <a:avLst/>
            </a:prstGeom>
            <a:ln w="12700" cap="flat">
              <a:noFill/>
              <a:miter lim="400000"/>
            </a:ln>
            <a:effectLst/>
          </p:spPr>
        </p:pic>
      </p:grpSp>
      <p:sp>
        <p:nvSpPr>
          <p:cNvPr id="239" name="Slide Number"/>
          <p:cNvSpPr txBox="1"/>
          <p:nvPr>
            <p:ph type="sldNum" sz="quarter" idx="4294967295"/>
          </p:nvPr>
        </p:nvSpPr>
        <p:spPr>
          <a:xfrm>
            <a:off x="6337299" y="8991600"/>
            <a:ext cx="3429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grpSp>
        <p:nvGrpSpPr>
          <p:cNvPr id="242" name="Group"/>
          <p:cNvGrpSpPr/>
          <p:nvPr/>
        </p:nvGrpSpPr>
        <p:grpSpPr>
          <a:xfrm>
            <a:off x="1609351" y="2204402"/>
            <a:ext cx="9786098" cy="7396247"/>
            <a:chOff x="0" y="0"/>
            <a:chExt cx="9786097" cy="7396246"/>
          </a:xfrm>
        </p:grpSpPr>
        <p:sp>
          <p:nvSpPr>
            <p:cNvPr id="240" name="Rectangle"/>
            <p:cNvSpPr/>
            <p:nvPr/>
          </p:nvSpPr>
          <p:spPr>
            <a:xfrm>
              <a:off x="0" y="0"/>
              <a:ext cx="9653390" cy="7240042"/>
            </a:xfrm>
            <a:prstGeom prst="rect">
              <a:avLst/>
            </a:prstGeom>
            <a:blipFill rotWithShape="1">
              <a:blip r:embed="rId5"/>
              <a:srcRect l="0" t="0" r="0" b="0"/>
              <a:tile tx="0" ty="0" sx="100000" sy="100000" flip="none" algn="tl"/>
            </a:blipFill>
            <a:ln w="12700" cap="flat">
              <a:noFill/>
              <a:miter lim="400000"/>
            </a:ln>
            <a:effectLst/>
          </p:spPr>
          <p:txBody>
            <a:bodyPr wrap="square" lIns="50800" tIns="50800" rIns="50800" bIns="50800" numCol="1" anchor="ctr">
              <a:noAutofit/>
            </a:bodyPr>
            <a:lstStyle/>
            <a:p>
              <a:pPr>
                <a:lnSpc>
                  <a:spcPct val="100000"/>
                </a:lnSpc>
                <a:defRPr>
                  <a:solidFill>
                    <a:srgbClr val="F3F1DF"/>
                  </a:solidFill>
                  <a:effectLst/>
                </a:defRPr>
              </a:pPr>
            </a:p>
          </p:txBody>
        </p:sp>
        <p:pic>
          <p:nvPicPr>
            <p:cNvPr id="241" name="interpolation.pdf" descr="interpolation.pdf"/>
            <p:cNvPicPr>
              <a:picLocks noChangeAspect="1"/>
            </p:cNvPicPr>
            <p:nvPr/>
          </p:nvPicPr>
          <p:blipFill>
            <a:blip r:embed="rId6">
              <a:extLst/>
            </a:blip>
            <a:stretch>
              <a:fillRect/>
            </a:stretch>
          </p:blipFill>
          <p:spPr>
            <a:xfrm>
              <a:off x="132708" y="156205"/>
              <a:ext cx="9653390" cy="7240042"/>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8" grpId="1"/>
      <p:bldP build="whole" bldLvl="1" animBg="1" rev="0" advAuto="0" spid="242" grpId="2"/>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why?"/>
          <p:cNvSpPr txBox="1"/>
          <p:nvPr>
            <p:ph type="title"/>
          </p:nvPr>
        </p:nvSpPr>
        <p:spPr>
          <a:prstGeom prst="rect">
            <a:avLst/>
          </a:prstGeom>
        </p:spPr>
        <p:txBody>
          <a:bodyPr/>
          <a:lstStyle>
            <a:lvl1pPr defTabSz="587022">
              <a:defRPr spc="350" sz="7000"/>
            </a:lvl1pPr>
          </a:lstStyle>
          <a:p>
            <a:pPr/>
            <a:r>
              <a:t>why?</a:t>
            </a:r>
          </a:p>
        </p:txBody>
      </p:sp>
      <p:sp>
        <p:nvSpPr>
          <p:cNvPr id="245" name="Cheaper numerical evaluation (everything is numeric, not symbolic)…"/>
          <p:cNvSpPr txBox="1"/>
          <p:nvPr>
            <p:ph type="body" idx="1"/>
          </p:nvPr>
        </p:nvSpPr>
        <p:spPr>
          <a:prstGeom prst="rect">
            <a:avLst/>
          </a:prstGeom>
        </p:spPr>
        <p:txBody>
          <a:bodyPr/>
          <a:lstStyle/>
          <a:p>
            <a:pPr marL="414527" indent="-414527" defTabSz="587022">
              <a:spcBef>
                <a:spcPts val="5100"/>
              </a:spcBef>
              <a:buBlip>
                <a:blip r:embed="rId2"/>
              </a:buBlip>
              <a:defRPr sz="3400"/>
            </a:pPr>
            <a:r>
              <a:rPr>
                <a:solidFill>
                  <a:srgbClr val="FF2600"/>
                </a:solidFill>
              </a:rPr>
              <a:t>Cheaper</a:t>
            </a:r>
            <a:r>
              <a:t> numerical evaluation (everything is numeric, not symbolic)</a:t>
            </a:r>
          </a:p>
          <a:p>
            <a:pPr marL="414527" indent="-414527" defTabSz="587022">
              <a:spcBef>
                <a:spcPts val="5100"/>
              </a:spcBef>
              <a:buBlip>
                <a:blip r:embed="rId2"/>
              </a:buBlip>
              <a:defRPr sz="3400"/>
            </a:pPr>
            <a:r>
              <a:t>Existing platforms (blackbox interpolation)</a:t>
            </a:r>
          </a:p>
          <a:p>
            <a:pPr marL="414527" indent="-414527" defTabSz="587022">
              <a:spcBef>
                <a:spcPts val="5100"/>
              </a:spcBef>
              <a:buBlip>
                <a:blip r:embed="rId2"/>
              </a:buBlip>
              <a:defRPr sz="3400"/>
            </a:pPr>
            <a:r>
              <a:t>Hidden redundancy</a:t>
            </a:r>
          </a:p>
        </p:txBody>
      </p:sp>
      <p:sp>
        <p:nvSpPr>
          <p:cNvPr id="246" name="both space and time in computers"/>
          <p:cNvSpPr txBox="1"/>
          <p:nvPr/>
        </p:nvSpPr>
        <p:spPr>
          <a:xfrm>
            <a:off x="7112598" y="3300322"/>
            <a:ext cx="485246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both space and time in computers</a:t>
            </a:r>
          </a:p>
        </p:txBody>
      </p:sp>
      <p:sp>
        <p:nvSpPr>
          <p:cNvPr id="247" name="Reconstructed functions are fully reduced form."/>
          <p:cNvSpPr txBox="1"/>
          <p:nvPr/>
        </p:nvSpPr>
        <p:spPr>
          <a:xfrm>
            <a:off x="2161778" y="7737511"/>
            <a:ext cx="868124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effectLst/>
              </a:defRPr>
            </a:pPr>
            <a:r>
              <a:t>Reconstructed functions are fully reduced form.</a:t>
            </a:r>
          </a:p>
        </p:txBody>
      </p:sp>
      <p:sp>
        <p:nvSpPr>
          <p:cNvPr id="248" name="Slide Number"/>
          <p:cNvSpPr txBox="1"/>
          <p:nvPr>
            <p:ph type="sldNum" sz="quarter" idx="4294967295"/>
          </p:nvPr>
        </p:nvSpPr>
        <p:spPr>
          <a:xfrm>
            <a:off x="6337299" y="8991600"/>
            <a:ext cx="3429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functional reconstruction Newton’s algorithm"/>
          <p:cNvSpPr txBox="1"/>
          <p:nvPr>
            <p:ph type="title"/>
          </p:nvPr>
        </p:nvSpPr>
        <p:spPr>
          <a:prstGeom prst="rect">
            <a:avLst/>
          </a:prstGeom>
        </p:spPr>
        <p:txBody>
          <a:bodyPr anchor="t"/>
          <a:lstStyle>
            <a:lvl1pPr defTabSz="461518">
              <a:defRPr spc="252" sz="5056">
                <a:effectLst>
                  <a:outerShdw sx="100000" sy="100000" kx="0" ky="0" algn="b" rotWithShape="0" blurRad="20066" dist="20066" dir="16200000">
                    <a:srgbClr val="3A3A3A">
                      <a:alpha val="70000"/>
                    </a:srgbClr>
                  </a:outerShdw>
                </a:effectLst>
              </a:defRPr>
            </a:lvl1pPr>
          </a:lstStyle>
          <a:p>
            <a:pPr/>
            <a:r>
              <a:t>functional reconstruction Newton’s algorithm</a:t>
            </a:r>
          </a:p>
        </p:txBody>
      </p:sp>
      <p:sp>
        <p:nvSpPr>
          <p:cNvPr id="251" name="Slide Number"/>
          <p:cNvSpPr txBox="1"/>
          <p:nvPr>
            <p:ph type="sldNum" sz="quarter" idx="4294967295"/>
          </p:nvPr>
        </p:nvSpPr>
        <p:spPr>
          <a:xfrm>
            <a:off x="6337299" y="8991600"/>
            <a:ext cx="3429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pic>
        <p:nvPicPr>
          <p:cNvPr id="252" name="Image" descr="Image"/>
          <p:cNvPicPr>
            <a:picLocks noChangeAspect="1"/>
          </p:cNvPicPr>
          <p:nvPr/>
        </p:nvPicPr>
        <p:blipFill>
          <a:blip r:embed="rId2">
            <a:extLst/>
          </a:blip>
          <a:stretch>
            <a:fillRect/>
          </a:stretch>
        </p:blipFill>
        <p:spPr>
          <a:xfrm>
            <a:off x="666749" y="4333745"/>
            <a:ext cx="8420102" cy="2406910"/>
          </a:xfrm>
          <a:prstGeom prst="rect">
            <a:avLst/>
          </a:prstGeom>
          <a:ln w="12700">
            <a:miter lim="400000"/>
          </a:ln>
        </p:spPr>
      </p:pic>
      <p:grpSp>
        <p:nvGrpSpPr>
          <p:cNvPr id="258" name="Group"/>
          <p:cNvGrpSpPr/>
          <p:nvPr/>
        </p:nvGrpSpPr>
        <p:grpSpPr>
          <a:xfrm>
            <a:off x="999133" y="2928872"/>
            <a:ext cx="11489135" cy="2525481"/>
            <a:chOff x="0" y="0"/>
            <a:chExt cx="11489134" cy="2525479"/>
          </a:xfrm>
        </p:grpSpPr>
        <p:sp>
          <p:nvSpPr>
            <p:cNvPr id="253" name="The first differences are constructed from the functional values."/>
            <p:cNvSpPr txBox="1"/>
            <p:nvPr/>
          </p:nvSpPr>
          <p:spPr>
            <a:xfrm>
              <a:off x="0" y="0"/>
              <a:ext cx="11489135"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The </a:t>
              </a:r>
              <a:r>
                <a:rPr>
                  <a:solidFill>
                    <a:srgbClr val="FF2600"/>
                  </a:solidFill>
                </a:rPr>
                <a:t>first differences</a:t>
              </a:r>
              <a:r>
                <a:t> are constructed from the functional values.</a:t>
              </a:r>
            </a:p>
          </p:txBody>
        </p:sp>
        <p:pic>
          <p:nvPicPr>
            <p:cNvPr id="254" name="Rounded Rectangle" descr="Rounded Rectangle"/>
            <p:cNvPicPr>
              <a:picLocks noChangeAspect="0"/>
            </p:cNvPicPr>
            <p:nvPr/>
          </p:nvPicPr>
          <p:blipFill>
            <a:blip r:embed="rId3">
              <a:extLst/>
            </a:blip>
            <a:stretch>
              <a:fillRect/>
            </a:stretch>
          </p:blipFill>
          <p:spPr>
            <a:xfrm>
              <a:off x="2182216" y="1966679"/>
              <a:ext cx="1333501" cy="558801"/>
            </a:xfrm>
            <a:prstGeom prst="rect">
              <a:avLst/>
            </a:prstGeom>
            <a:effectLst/>
          </p:spPr>
        </p:pic>
        <p:pic>
          <p:nvPicPr>
            <p:cNvPr id="256" name="Arrow" descr="Arrow"/>
            <p:cNvPicPr>
              <a:picLocks noChangeAspect="0"/>
            </p:cNvPicPr>
            <p:nvPr/>
          </p:nvPicPr>
          <p:blipFill>
            <a:blip r:embed="rId4">
              <a:extLst/>
            </a:blip>
            <a:stretch>
              <a:fillRect/>
            </a:stretch>
          </p:blipFill>
          <p:spPr>
            <a:xfrm rot="15991562">
              <a:off x="1967207" y="558666"/>
              <a:ext cx="1546419" cy="1400191"/>
            </a:xfrm>
            <a:prstGeom prst="rect">
              <a:avLst/>
            </a:prstGeom>
            <a:effectLst/>
          </p:spPr>
        </p:pic>
      </p:grpSp>
      <p:grpSp>
        <p:nvGrpSpPr>
          <p:cNvPr id="262" name="Group"/>
          <p:cNvGrpSpPr/>
          <p:nvPr/>
        </p:nvGrpSpPr>
        <p:grpSpPr>
          <a:xfrm>
            <a:off x="4260800" y="5257800"/>
            <a:ext cx="5333554" cy="1111250"/>
            <a:chOff x="-31750" y="0"/>
            <a:chExt cx="5333553" cy="1111249"/>
          </a:xfrm>
        </p:grpSpPr>
        <p:pic>
          <p:nvPicPr>
            <p:cNvPr id="259" name="Rounded Rectangle" descr="Rounded Rectangle"/>
            <p:cNvPicPr>
              <a:picLocks noChangeAspect="0"/>
            </p:cNvPicPr>
            <p:nvPr/>
          </p:nvPicPr>
          <p:blipFill>
            <a:blip r:embed="rId5">
              <a:extLst/>
            </a:blip>
            <a:stretch>
              <a:fillRect/>
            </a:stretch>
          </p:blipFill>
          <p:spPr>
            <a:xfrm>
              <a:off x="-31750" y="607119"/>
              <a:ext cx="3588594" cy="504131"/>
            </a:xfrm>
            <a:prstGeom prst="rect">
              <a:avLst/>
            </a:prstGeom>
            <a:effectLst/>
          </p:spPr>
        </p:pic>
        <p:sp>
          <p:nvSpPr>
            <p:cNvPr id="261" name="Difference analysis"/>
            <p:cNvSpPr txBox="1"/>
            <p:nvPr/>
          </p:nvSpPr>
          <p:spPr>
            <a:xfrm>
              <a:off x="1784895" y="0"/>
              <a:ext cx="3516909"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Difference analysis</a:t>
              </a:r>
            </a:p>
          </p:txBody>
        </p:sp>
      </p:grpSp>
      <p:grpSp>
        <p:nvGrpSpPr>
          <p:cNvPr id="267" name="Group"/>
          <p:cNvGrpSpPr/>
          <p:nvPr/>
        </p:nvGrpSpPr>
        <p:grpSpPr>
          <a:xfrm>
            <a:off x="717094" y="6666921"/>
            <a:ext cx="12035344" cy="2419930"/>
            <a:chOff x="0" y="0"/>
            <a:chExt cx="12035342" cy="2419928"/>
          </a:xfrm>
        </p:grpSpPr>
        <p:grpSp>
          <p:nvGrpSpPr>
            <p:cNvPr id="265" name="Group"/>
            <p:cNvGrpSpPr/>
            <p:nvPr/>
          </p:nvGrpSpPr>
          <p:grpSpPr>
            <a:xfrm>
              <a:off x="0" y="151007"/>
              <a:ext cx="12035343" cy="2268922"/>
              <a:chOff x="0" y="0"/>
              <a:chExt cx="12035342" cy="2268921"/>
            </a:xfrm>
          </p:grpSpPr>
          <p:sp>
            <p:nvSpPr>
              <p:cNvPr id="263" name="Haskell Road to Logic, Maths and Programming, Kees Doets and Jan van Eijck, 2004."/>
              <p:cNvSpPr txBox="1"/>
              <p:nvPr/>
            </p:nvSpPr>
            <p:spPr>
              <a:xfrm>
                <a:off x="3269068" y="1900621"/>
                <a:ext cx="8766275" cy="368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1800">
                    <a:solidFill>
                      <a:srgbClr val="0096FF"/>
                    </a:solidFill>
                  </a:defRPr>
                </a:pPr>
                <a:r>
                  <a:rPr>
                    <a:solidFill>
                      <a:srgbClr val="FF2600"/>
                    </a:solidFill>
                  </a:rPr>
                  <a:t>Haskell</a:t>
                </a:r>
                <a:r>
                  <a:t> Road to Logic, Maths and Programming, Kees Doets and Jan van Eijck, 2004.</a:t>
                </a:r>
              </a:p>
            </p:txBody>
          </p:sp>
          <p:pic>
            <p:nvPicPr>
              <p:cNvPr id="264" name="Image" descr="Image"/>
              <p:cNvPicPr>
                <a:picLocks noChangeAspect="1"/>
              </p:cNvPicPr>
              <p:nvPr/>
            </p:nvPicPr>
            <p:blipFill>
              <a:blip r:embed="rId6">
                <a:extLst/>
              </a:blip>
              <a:stretch>
                <a:fillRect/>
              </a:stretch>
            </p:blipFill>
            <p:spPr>
              <a:xfrm>
                <a:off x="0" y="0"/>
                <a:ext cx="8839656" cy="1823347"/>
              </a:xfrm>
              <a:prstGeom prst="rect">
                <a:avLst/>
              </a:prstGeom>
              <a:ln w="12700" cap="flat">
                <a:noFill/>
                <a:miter lim="400000"/>
              </a:ln>
              <a:effectLst/>
            </p:spPr>
          </p:pic>
        </p:grpSp>
        <p:pic>
          <p:nvPicPr>
            <p:cNvPr id="266" name="Image" descr="Image"/>
            <p:cNvPicPr>
              <a:picLocks noChangeAspect="1"/>
            </p:cNvPicPr>
            <p:nvPr/>
          </p:nvPicPr>
          <p:blipFill>
            <a:blip r:embed="rId7">
              <a:extLst/>
            </a:blip>
            <a:stretch>
              <a:fillRect/>
            </a:stretch>
          </p:blipFill>
          <p:spPr>
            <a:xfrm>
              <a:off x="9333176" y="0"/>
              <a:ext cx="1890082" cy="1337924"/>
            </a:xfrm>
            <a:prstGeom prst="rect">
              <a:avLst/>
            </a:prstGeom>
            <a:ln w="12700" cap="flat">
              <a:noFill/>
              <a:miter lim="400000"/>
            </a:ln>
            <a:effectLst/>
          </p:spPr>
        </p:pic>
      </p:grpSp>
      <p:grpSp>
        <p:nvGrpSpPr>
          <p:cNvPr id="270" name="Group"/>
          <p:cNvGrpSpPr/>
          <p:nvPr/>
        </p:nvGrpSpPr>
        <p:grpSpPr>
          <a:xfrm>
            <a:off x="314462" y="3615849"/>
            <a:ext cx="12375876" cy="4363401"/>
            <a:chOff x="0" y="0"/>
            <a:chExt cx="12375875" cy="4363399"/>
          </a:xfrm>
        </p:grpSpPr>
        <p:sp>
          <p:nvSpPr>
            <p:cNvPr id="268" name="Rectangle"/>
            <p:cNvSpPr/>
            <p:nvPr/>
          </p:nvSpPr>
          <p:spPr>
            <a:xfrm>
              <a:off x="0" y="0"/>
              <a:ext cx="12375876" cy="4363400"/>
            </a:xfrm>
            <a:prstGeom prst="rect">
              <a:avLst/>
            </a:prstGeom>
            <a:solidFill>
              <a:srgbClr val="FFFFFF"/>
            </a:solidFill>
            <a:ln w="12700" cap="flat">
              <a:noFill/>
              <a:miter lim="400000"/>
            </a:ln>
            <a:effectLst/>
          </p:spPr>
          <p:txBody>
            <a:bodyPr wrap="square" lIns="50800" tIns="50800" rIns="50800" bIns="50800" numCol="1" anchor="ctr">
              <a:noAutofit/>
            </a:bodyPr>
            <a:lstStyle/>
            <a:p>
              <a:pPr>
                <a:lnSpc>
                  <a:spcPct val="100000"/>
                </a:lnSpc>
                <a:defRPr>
                  <a:solidFill>
                    <a:srgbClr val="F3F1DF"/>
                  </a:solidFill>
                  <a:effectLst/>
                </a:defRPr>
              </a:pPr>
            </a:p>
          </p:txBody>
        </p:sp>
        <p:pic>
          <p:nvPicPr>
            <p:cNvPr id="269" name="Image" descr="Image"/>
            <p:cNvPicPr>
              <a:picLocks noChangeAspect="1"/>
            </p:cNvPicPr>
            <p:nvPr/>
          </p:nvPicPr>
          <p:blipFill>
            <a:blip r:embed="rId8">
              <a:extLst/>
            </a:blip>
            <a:stretch>
              <a:fillRect/>
            </a:stretch>
          </p:blipFill>
          <p:spPr>
            <a:xfrm>
              <a:off x="1617102" y="90239"/>
              <a:ext cx="10023776" cy="4221022"/>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8" grpId="1"/>
      <p:bldP build="whole" bldLvl="1" animBg="1" rev="0" advAuto="0" spid="267" grpId="3"/>
      <p:bldP build="whole" bldLvl="1" animBg="1" rev="0" advAuto="0" spid="262" grpId="2"/>
      <p:bldP build="whole" bldLvl="1" animBg="1" rev="0" advAuto="0" spid="270" grpId="4"/>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An Outline"/>
          <p:cNvSpPr txBox="1"/>
          <p:nvPr>
            <p:ph type="title"/>
          </p:nvPr>
        </p:nvSpPr>
        <p:spPr>
          <a:prstGeom prst="rect">
            <a:avLst/>
          </a:prstGeom>
        </p:spPr>
        <p:txBody>
          <a:bodyPr/>
          <a:lstStyle/>
          <a:p>
            <a:pPr/>
            <a:r>
              <a:t>An Outline</a:t>
            </a:r>
          </a:p>
        </p:txBody>
      </p:sp>
      <p:sp>
        <p:nvSpPr>
          <p:cNvPr id="138" name="Scattering amplitudes, integral and integrand decompositions…"/>
          <p:cNvSpPr txBox="1"/>
          <p:nvPr>
            <p:ph type="body" idx="1"/>
          </p:nvPr>
        </p:nvSpPr>
        <p:spPr>
          <a:prstGeom prst="rect">
            <a:avLst/>
          </a:prstGeom>
        </p:spPr>
        <p:txBody>
          <a:bodyPr/>
          <a:lstStyle/>
          <a:p>
            <a:pPr>
              <a:buBlip>
                <a:blip r:embed="rId2"/>
              </a:buBlip>
              <a:defRPr sz="3100"/>
            </a:pPr>
            <a:r>
              <a:t>Scattering amplitudes, integ</a:t>
            </a:r>
            <a:r>
              <a:rPr u="sng"/>
              <a:t>ral</a:t>
            </a:r>
            <a:r>
              <a:t> and integ</a:t>
            </a:r>
            <a:r>
              <a:rPr u="sng"/>
              <a:t>rand</a:t>
            </a:r>
            <a:r>
              <a:t> decompositions</a:t>
            </a:r>
          </a:p>
          <a:p>
            <a:pPr>
              <a:buBlip>
                <a:blip r:embed="rId2"/>
              </a:buBlip>
              <a:defRPr sz="3100"/>
            </a:pPr>
            <a:r>
              <a:t>Integ</a:t>
            </a:r>
            <a:r>
              <a:rPr u="sng"/>
              <a:t>rand</a:t>
            </a:r>
            <a:r>
              <a:t> level decomposition with algebraic geometry</a:t>
            </a:r>
          </a:p>
          <a:p>
            <a:pPr>
              <a:buBlip>
                <a:blip r:embed="rId2"/>
              </a:buBlip>
              <a:defRPr sz="3100"/>
            </a:pPr>
            <a:r>
              <a:t>Analytic expression from numerical evaluation by means of finite fields</a:t>
            </a:r>
          </a:p>
          <a:p>
            <a:pPr>
              <a:buBlip>
                <a:blip r:embed="rId2"/>
              </a:buBlip>
              <a:defRPr sz="3100"/>
            </a:pPr>
            <a:r>
              <a:t>First steps towards implementation</a:t>
            </a:r>
          </a:p>
          <a:p>
            <a:pPr>
              <a:buBlip>
                <a:blip r:embed="rId2"/>
              </a:buBlip>
              <a:defRPr sz="3100"/>
            </a:pPr>
            <a:r>
              <a:t>Top quark physics</a:t>
            </a:r>
          </a:p>
        </p:txBody>
      </p:sp>
      <p:sp>
        <p:nvSpPr>
          <p:cNvPr id="139" name="Slide Number"/>
          <p:cNvSpPr txBox="1"/>
          <p:nvPr>
            <p:ph type="sldNum" sz="quarter" idx="4294967295"/>
          </p:nvPr>
        </p:nvSpPr>
        <p:spPr>
          <a:xfrm>
            <a:off x="6394449" y="8991600"/>
            <a:ext cx="2286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2" name="Image" descr="Image"/>
          <p:cNvPicPr>
            <a:picLocks noChangeAspect="1"/>
          </p:cNvPicPr>
          <p:nvPr/>
        </p:nvPicPr>
        <p:blipFill>
          <a:blip r:embed="rId2">
            <a:extLst/>
          </a:blip>
          <a:stretch>
            <a:fillRect/>
          </a:stretch>
        </p:blipFill>
        <p:spPr>
          <a:xfrm>
            <a:off x="2216150" y="2454175"/>
            <a:ext cx="8064500" cy="5623025"/>
          </a:xfrm>
          <a:prstGeom prst="rect">
            <a:avLst/>
          </a:prstGeom>
          <a:ln w="12700">
            <a:miter lim="400000"/>
          </a:ln>
        </p:spPr>
      </p:pic>
      <p:sp>
        <p:nvSpPr>
          <p:cNvPr id="273" name="functional reconstruction Thiele’s algorithm"/>
          <p:cNvSpPr txBox="1"/>
          <p:nvPr>
            <p:ph type="title"/>
          </p:nvPr>
        </p:nvSpPr>
        <p:spPr>
          <a:prstGeom prst="rect">
            <a:avLst/>
          </a:prstGeom>
        </p:spPr>
        <p:txBody>
          <a:bodyPr anchor="t"/>
          <a:lstStyle>
            <a:lvl1pPr defTabSz="461518">
              <a:defRPr spc="252" sz="5056">
                <a:effectLst>
                  <a:outerShdw sx="100000" sy="100000" kx="0" ky="0" algn="b" rotWithShape="0" blurRad="20066" dist="20066" dir="16200000">
                    <a:srgbClr val="3A3A3A">
                      <a:alpha val="70000"/>
                    </a:srgbClr>
                  </a:outerShdw>
                </a:effectLst>
              </a:defRPr>
            </a:lvl1pPr>
          </a:lstStyle>
          <a:p>
            <a:pPr/>
            <a:r>
              <a:t>functional reconstruction Thiele’s algorithm</a:t>
            </a:r>
          </a:p>
        </p:txBody>
      </p:sp>
      <p:sp>
        <p:nvSpPr>
          <p:cNvPr id="274" name="Slide Number"/>
          <p:cNvSpPr txBox="1"/>
          <p:nvPr>
            <p:ph type="sldNum" sz="quarter" idx="4294967295"/>
          </p:nvPr>
        </p:nvSpPr>
        <p:spPr>
          <a:xfrm>
            <a:off x="6337299" y="8991600"/>
            <a:ext cx="3429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sp>
        <p:nvSpPr>
          <p:cNvPr id="275" name="Continuous fraction form"/>
          <p:cNvSpPr txBox="1"/>
          <p:nvPr/>
        </p:nvSpPr>
        <p:spPr>
          <a:xfrm>
            <a:off x="7670403" y="2552700"/>
            <a:ext cx="467439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a:solidFill>
                  <a:srgbClr val="FF2600"/>
                </a:solidFill>
              </a:rPr>
              <a:t>Continuous fraction</a:t>
            </a:r>
            <a:r>
              <a:t> form</a:t>
            </a:r>
          </a:p>
        </p:txBody>
      </p:sp>
      <p:grpSp>
        <p:nvGrpSpPr>
          <p:cNvPr id="289" name="Group"/>
          <p:cNvGrpSpPr/>
          <p:nvPr/>
        </p:nvGrpSpPr>
        <p:grpSpPr>
          <a:xfrm>
            <a:off x="1037232" y="3194050"/>
            <a:ext cx="10523936" cy="5594351"/>
            <a:chOff x="286642" y="-31750"/>
            <a:chExt cx="10523934" cy="5594350"/>
          </a:xfrm>
        </p:grpSpPr>
        <p:pic>
          <p:nvPicPr>
            <p:cNvPr id="276" name="Rounded Rectangle" descr="Rounded Rectangle"/>
            <p:cNvPicPr>
              <a:picLocks noChangeAspect="0"/>
            </p:cNvPicPr>
            <p:nvPr/>
          </p:nvPicPr>
          <p:blipFill>
            <a:blip r:embed="rId3">
              <a:extLst/>
            </a:blip>
            <a:stretch>
              <a:fillRect/>
            </a:stretch>
          </p:blipFill>
          <p:spPr>
            <a:xfrm>
              <a:off x="3184872" y="-31750"/>
              <a:ext cx="435720" cy="406400"/>
            </a:xfrm>
            <a:prstGeom prst="rect">
              <a:avLst/>
            </a:prstGeom>
            <a:effectLst/>
          </p:spPr>
        </p:pic>
        <p:pic>
          <p:nvPicPr>
            <p:cNvPr id="278" name="Rounded Rectangle" descr="Rounded Rectangle"/>
            <p:cNvPicPr>
              <a:picLocks noChangeAspect="0"/>
            </p:cNvPicPr>
            <p:nvPr/>
          </p:nvPicPr>
          <p:blipFill>
            <a:blip r:embed="rId3">
              <a:extLst/>
            </a:blip>
            <a:stretch>
              <a:fillRect/>
            </a:stretch>
          </p:blipFill>
          <p:spPr>
            <a:xfrm>
              <a:off x="3794472" y="387350"/>
              <a:ext cx="435720" cy="406400"/>
            </a:xfrm>
            <a:prstGeom prst="rect">
              <a:avLst/>
            </a:prstGeom>
            <a:effectLst/>
          </p:spPr>
        </p:pic>
        <p:pic>
          <p:nvPicPr>
            <p:cNvPr id="280" name="Rounded Rectangle" descr="Rounded Rectangle"/>
            <p:cNvPicPr>
              <a:picLocks noChangeAspect="0"/>
            </p:cNvPicPr>
            <p:nvPr/>
          </p:nvPicPr>
          <p:blipFill>
            <a:blip r:embed="rId3">
              <a:extLst/>
            </a:blip>
            <a:stretch>
              <a:fillRect/>
            </a:stretch>
          </p:blipFill>
          <p:spPr>
            <a:xfrm>
              <a:off x="4454872" y="793750"/>
              <a:ext cx="435720" cy="406400"/>
            </a:xfrm>
            <a:prstGeom prst="rect">
              <a:avLst/>
            </a:prstGeom>
            <a:effectLst/>
          </p:spPr>
        </p:pic>
        <p:pic>
          <p:nvPicPr>
            <p:cNvPr id="282" name="Rounded Rectangle" descr="Rounded Rectangle"/>
            <p:cNvPicPr>
              <a:picLocks noChangeAspect="0"/>
            </p:cNvPicPr>
            <p:nvPr/>
          </p:nvPicPr>
          <p:blipFill>
            <a:blip r:embed="rId3">
              <a:extLst/>
            </a:blip>
            <a:stretch>
              <a:fillRect/>
            </a:stretch>
          </p:blipFill>
          <p:spPr>
            <a:xfrm>
              <a:off x="7502872" y="1981200"/>
              <a:ext cx="435720" cy="406400"/>
            </a:xfrm>
            <a:prstGeom prst="rect">
              <a:avLst/>
            </a:prstGeom>
            <a:effectLst/>
          </p:spPr>
        </p:pic>
        <p:pic>
          <p:nvPicPr>
            <p:cNvPr id="284" name="Rounded Rectangle" descr="Rounded Rectangle"/>
            <p:cNvPicPr>
              <a:picLocks noChangeAspect="0"/>
            </p:cNvPicPr>
            <p:nvPr/>
          </p:nvPicPr>
          <p:blipFill>
            <a:blip r:embed="rId4">
              <a:extLst/>
            </a:blip>
            <a:stretch>
              <a:fillRect/>
            </a:stretch>
          </p:blipFill>
          <p:spPr>
            <a:xfrm>
              <a:off x="5102572" y="1377950"/>
              <a:ext cx="665907" cy="406400"/>
            </a:xfrm>
            <a:prstGeom prst="rect">
              <a:avLst/>
            </a:prstGeom>
            <a:effectLst/>
          </p:spPr>
        </p:pic>
        <p:pic>
          <p:nvPicPr>
            <p:cNvPr id="286" name="Rounded Rectangle" descr="Rounded Rectangle"/>
            <p:cNvPicPr>
              <a:picLocks noChangeAspect="0"/>
            </p:cNvPicPr>
            <p:nvPr/>
          </p:nvPicPr>
          <p:blipFill>
            <a:blip r:embed="rId4">
              <a:extLst/>
            </a:blip>
            <a:stretch>
              <a:fillRect/>
            </a:stretch>
          </p:blipFill>
          <p:spPr>
            <a:xfrm>
              <a:off x="6042372" y="1771650"/>
              <a:ext cx="665907" cy="406400"/>
            </a:xfrm>
            <a:prstGeom prst="rect">
              <a:avLst/>
            </a:prstGeom>
            <a:effectLst/>
          </p:spPr>
        </p:pic>
        <p:sp>
          <p:nvSpPr>
            <p:cNvPr id="288" name="Inverse differences are also given by the functional values."/>
            <p:cNvSpPr txBox="1"/>
            <p:nvPr/>
          </p:nvSpPr>
          <p:spPr>
            <a:xfrm>
              <a:off x="286642" y="5003800"/>
              <a:ext cx="10523936"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rPr>
                  <a:solidFill>
                    <a:srgbClr val="FF2600"/>
                  </a:solidFill>
                </a:rPr>
                <a:t>Inverse differences</a:t>
              </a:r>
              <a:r>
                <a:t> are also given by the functional values.</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5" grpId="1"/>
      <p:bldP build="whole" bldLvl="1" animBg="1" rev="0" advAuto="0" spid="289" grpId="2"/>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Reciprocal difference"/>
          <p:cNvSpPr txBox="1"/>
          <p:nvPr>
            <p:ph type="title"/>
          </p:nvPr>
        </p:nvSpPr>
        <p:spPr>
          <a:prstGeom prst="rect">
            <a:avLst/>
          </a:prstGeom>
        </p:spPr>
        <p:txBody>
          <a:bodyPr/>
          <a:lstStyle/>
          <a:p>
            <a:pPr/>
            <a:r>
              <a:t>Reciprocal difference</a:t>
            </a:r>
          </a:p>
        </p:txBody>
      </p:sp>
      <p:sp>
        <p:nvSpPr>
          <p:cNvPr id="292" name="Introducing the reciprocal differences which are closely related to the inverse difference:"/>
          <p:cNvSpPr txBox="1"/>
          <p:nvPr/>
        </p:nvSpPr>
        <p:spPr>
          <a:xfrm>
            <a:off x="196453" y="2397540"/>
            <a:ext cx="12611894" cy="11074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Introducing the </a:t>
            </a:r>
            <a:r>
              <a:rPr>
                <a:solidFill>
                  <a:srgbClr val="FF2600"/>
                </a:solidFill>
              </a:rPr>
              <a:t>reciprocal differences</a:t>
            </a:r>
            <a:r>
              <a:t> which are closely related to the inverse difference:</a:t>
            </a:r>
          </a:p>
        </p:txBody>
      </p:sp>
      <p:pic>
        <p:nvPicPr>
          <p:cNvPr id="293" name="Image" descr="Image"/>
          <p:cNvPicPr>
            <a:picLocks noChangeAspect="1"/>
          </p:cNvPicPr>
          <p:nvPr/>
        </p:nvPicPr>
        <p:blipFill>
          <a:blip r:embed="rId2">
            <a:extLst/>
          </a:blip>
          <a:stretch>
            <a:fillRect/>
          </a:stretch>
        </p:blipFill>
        <p:spPr>
          <a:xfrm>
            <a:off x="805987" y="3583554"/>
            <a:ext cx="5584262" cy="2586492"/>
          </a:xfrm>
          <a:prstGeom prst="rect">
            <a:avLst/>
          </a:prstGeom>
          <a:ln w="12700">
            <a:miter lim="400000"/>
          </a:ln>
        </p:spPr>
      </p:pic>
      <p:pic>
        <p:nvPicPr>
          <p:cNvPr id="294" name="Image" descr="Image"/>
          <p:cNvPicPr>
            <a:picLocks noChangeAspect="1"/>
          </p:cNvPicPr>
          <p:nvPr/>
        </p:nvPicPr>
        <p:blipFill>
          <a:blip r:embed="rId3">
            <a:extLst/>
          </a:blip>
          <a:stretch>
            <a:fillRect/>
          </a:stretch>
        </p:blipFill>
        <p:spPr>
          <a:xfrm>
            <a:off x="5190426" y="5300722"/>
            <a:ext cx="7229550" cy="3733781"/>
          </a:xfrm>
          <a:prstGeom prst="rect">
            <a:avLst/>
          </a:prstGeom>
          <a:ln w="12700">
            <a:miter lim="400000"/>
          </a:ln>
        </p:spPr>
      </p:pic>
      <p:sp>
        <p:nvSpPr>
          <p:cNvPr id="295" name="Slide Number"/>
          <p:cNvSpPr txBox="1"/>
          <p:nvPr>
            <p:ph type="sldNum" sz="quarter" idx="4294967295"/>
          </p:nvPr>
        </p:nvSpPr>
        <p:spPr>
          <a:xfrm>
            <a:off x="6337299" y="8991600"/>
            <a:ext cx="3429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sp>
        <p:nvSpPr>
          <p:cNvPr id="296" name="Mathematical definition"/>
          <p:cNvSpPr txBox="1"/>
          <p:nvPr/>
        </p:nvSpPr>
        <p:spPr>
          <a:xfrm>
            <a:off x="471478" y="6342193"/>
            <a:ext cx="4453732"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2600"/>
                </a:solidFill>
              </a:defRPr>
            </a:lvl1pPr>
          </a:lstStyle>
          <a:p>
            <a:pPr/>
            <a:r>
              <a:t>Mathematical definition</a:t>
            </a:r>
          </a:p>
        </p:txBody>
      </p:sp>
      <p:sp>
        <p:nvSpPr>
          <p:cNvPr id="297" name="Haskell definition"/>
          <p:cNvSpPr txBox="1"/>
          <p:nvPr/>
        </p:nvSpPr>
        <p:spPr>
          <a:xfrm>
            <a:off x="8271700" y="4597400"/>
            <a:ext cx="3329385"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2600"/>
                </a:solidFill>
              </a:defRPr>
            </a:lvl1pPr>
          </a:lstStyle>
          <a:p>
            <a:pPr/>
            <a:r>
              <a:t>Haskell definition</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Rational function reconstruction"/>
          <p:cNvSpPr txBox="1"/>
          <p:nvPr>
            <p:ph type="title"/>
          </p:nvPr>
        </p:nvSpPr>
        <p:spPr>
          <a:prstGeom prst="rect">
            <a:avLst/>
          </a:prstGeom>
        </p:spPr>
        <p:txBody>
          <a:bodyPr/>
          <a:lstStyle/>
          <a:p>
            <a:pPr/>
            <a:r>
              <a:t>Rational function reconstruction</a:t>
            </a:r>
          </a:p>
        </p:txBody>
      </p:sp>
      <p:pic>
        <p:nvPicPr>
          <p:cNvPr id="300" name="Image" descr="Image"/>
          <p:cNvPicPr>
            <a:picLocks noChangeAspect="1"/>
          </p:cNvPicPr>
          <p:nvPr/>
        </p:nvPicPr>
        <p:blipFill>
          <a:blip r:embed="rId2">
            <a:extLst/>
          </a:blip>
          <a:stretch>
            <a:fillRect/>
          </a:stretch>
        </p:blipFill>
        <p:spPr>
          <a:xfrm>
            <a:off x="845056" y="2958984"/>
            <a:ext cx="11314688" cy="2492556"/>
          </a:xfrm>
          <a:prstGeom prst="rect">
            <a:avLst/>
          </a:prstGeom>
          <a:ln w="12700">
            <a:miter lim="400000"/>
          </a:ln>
        </p:spPr>
      </p:pic>
      <p:pic>
        <p:nvPicPr>
          <p:cNvPr id="301" name="Rounded Rectangle" descr="Rounded Rectangle"/>
          <p:cNvPicPr>
            <a:picLocks noChangeAspect="0"/>
          </p:cNvPicPr>
          <p:nvPr/>
        </p:nvPicPr>
        <p:blipFill>
          <a:blip r:embed="rId3">
            <a:extLst/>
          </a:blip>
          <a:stretch>
            <a:fillRect/>
          </a:stretch>
        </p:blipFill>
        <p:spPr>
          <a:xfrm>
            <a:off x="7139092" y="2826646"/>
            <a:ext cx="1574482" cy="461859"/>
          </a:xfrm>
          <a:prstGeom prst="rect">
            <a:avLst/>
          </a:prstGeom>
        </p:spPr>
      </p:pic>
      <p:sp>
        <p:nvSpPr>
          <p:cNvPr id="303" name="Consider this function, and pretend we do not know its canonical form.…"/>
          <p:cNvSpPr txBox="1"/>
          <p:nvPr/>
        </p:nvSpPr>
        <p:spPr>
          <a:xfrm>
            <a:off x="3808985" y="2104147"/>
            <a:ext cx="8526941" cy="7721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100"/>
            </a:pPr>
            <a:r>
              <a:t>Consider this function, and pretend we do not know its canonical form.</a:t>
            </a:r>
          </a:p>
          <a:p>
            <a:pPr>
              <a:defRPr sz="2100"/>
            </a:pPr>
            <a:r>
              <a:t>The 1st row is the outputs of integers.</a:t>
            </a:r>
          </a:p>
        </p:txBody>
      </p:sp>
      <p:sp>
        <p:nvSpPr>
          <p:cNvPr id="304" name="4th row is constant sequence, and 5th is infinity"/>
          <p:cNvSpPr txBox="1"/>
          <p:nvPr/>
        </p:nvSpPr>
        <p:spPr>
          <a:xfrm>
            <a:off x="5564430" y="5276647"/>
            <a:ext cx="652685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4th row is constant sequence, and 5th is infinity</a:t>
            </a:r>
          </a:p>
        </p:txBody>
      </p:sp>
      <p:sp>
        <p:nvSpPr>
          <p:cNvPr id="305" name="Line"/>
          <p:cNvSpPr/>
          <p:nvPr/>
        </p:nvSpPr>
        <p:spPr>
          <a:xfrm flipH="1" flipV="1">
            <a:off x="9195103" y="4958988"/>
            <a:ext cx="440011" cy="440011"/>
          </a:xfrm>
          <a:prstGeom prst="line">
            <a:avLst/>
          </a:prstGeom>
          <a:ln w="12700">
            <a:solidFill>
              <a:srgbClr val="7C846E"/>
            </a:solidFill>
            <a:custDash>
              <a:ds d="200000" sp="200000"/>
            </a:custDash>
            <a:miter lim="400000"/>
            <a:tailEnd type="triangle"/>
          </a:ln>
        </p:spPr>
        <p:txBody>
          <a:bodyPr lIns="50800" tIns="50800" rIns="50800" bIns="50800" anchor="ctr"/>
          <a:lstStyle/>
          <a:p>
            <a:pPr>
              <a:lnSpc>
                <a:spcPct val="100000"/>
              </a:lnSpc>
              <a:defRPr>
                <a:effectLst/>
              </a:defRPr>
            </a:pPr>
          </a:p>
        </p:txBody>
      </p:sp>
      <p:sp>
        <p:nvSpPr>
          <p:cNvPr id="306" name="Line"/>
          <p:cNvSpPr/>
          <p:nvPr/>
        </p:nvSpPr>
        <p:spPr>
          <a:xfrm flipH="1" flipV="1">
            <a:off x="5867399" y="5108865"/>
            <a:ext cx="3747225" cy="262657"/>
          </a:xfrm>
          <a:prstGeom prst="line">
            <a:avLst/>
          </a:prstGeom>
          <a:ln w="12700">
            <a:solidFill>
              <a:srgbClr val="7C846E"/>
            </a:solidFill>
            <a:custDash>
              <a:ds d="200000" sp="200000"/>
            </a:custDash>
            <a:miter lim="400000"/>
            <a:tailEnd type="triangle"/>
          </a:ln>
        </p:spPr>
        <p:txBody>
          <a:bodyPr lIns="50800" tIns="50800" rIns="50800" bIns="50800" anchor="ctr"/>
          <a:lstStyle/>
          <a:p>
            <a:pPr>
              <a:lnSpc>
                <a:spcPct val="100000"/>
              </a:lnSpc>
              <a:defRPr>
                <a:effectLst/>
              </a:defRPr>
            </a:pPr>
          </a:p>
        </p:txBody>
      </p:sp>
      <p:pic>
        <p:nvPicPr>
          <p:cNvPr id="307" name="Image" descr="Image"/>
          <p:cNvPicPr>
            <a:picLocks noChangeAspect="1"/>
          </p:cNvPicPr>
          <p:nvPr/>
        </p:nvPicPr>
        <p:blipFill>
          <a:blip r:embed="rId4">
            <a:extLst/>
          </a:blip>
          <a:stretch>
            <a:fillRect/>
          </a:stretch>
        </p:blipFill>
        <p:spPr>
          <a:xfrm>
            <a:off x="829400" y="6084096"/>
            <a:ext cx="11346000" cy="2196000"/>
          </a:xfrm>
          <a:prstGeom prst="rect">
            <a:avLst/>
          </a:prstGeom>
          <a:ln w="12700">
            <a:miter lim="400000"/>
          </a:ln>
        </p:spPr>
      </p:pic>
      <p:sp>
        <p:nvSpPr>
          <p:cNvPr id="308" name="Take first 10 out puts as the accessible data."/>
          <p:cNvSpPr txBox="1"/>
          <p:nvPr/>
        </p:nvSpPr>
        <p:spPr>
          <a:xfrm>
            <a:off x="7032376" y="6118811"/>
            <a:ext cx="548688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Take first 10 out puts as the accessible data.</a:t>
            </a:r>
          </a:p>
        </p:txBody>
      </p:sp>
      <p:sp>
        <p:nvSpPr>
          <p:cNvPr id="309" name="Line"/>
          <p:cNvSpPr/>
          <p:nvPr/>
        </p:nvSpPr>
        <p:spPr>
          <a:xfrm flipV="1">
            <a:off x="7438844" y="6576979"/>
            <a:ext cx="2548035" cy="433062"/>
          </a:xfrm>
          <a:prstGeom prst="line">
            <a:avLst/>
          </a:prstGeom>
          <a:ln w="12700">
            <a:solidFill>
              <a:srgbClr val="7C846E"/>
            </a:solidFill>
            <a:custDash>
              <a:ds d="200000" sp="200000"/>
            </a:custDash>
            <a:miter lim="400000"/>
            <a:tailEnd type="triangle"/>
          </a:ln>
        </p:spPr>
        <p:txBody>
          <a:bodyPr lIns="50800" tIns="50800" rIns="50800" bIns="50800" anchor="ctr"/>
          <a:lstStyle/>
          <a:p>
            <a:pPr>
              <a:lnSpc>
                <a:spcPct val="100000"/>
              </a:lnSpc>
              <a:defRPr>
                <a:effectLst/>
              </a:defRPr>
            </a:pPr>
          </a:p>
        </p:txBody>
      </p:sp>
      <p:sp>
        <p:nvSpPr>
          <p:cNvPr id="310" name="This outcomes are the list of  coefficients, numerator and denominator."/>
          <p:cNvSpPr txBox="1"/>
          <p:nvPr/>
        </p:nvSpPr>
        <p:spPr>
          <a:xfrm>
            <a:off x="476962" y="8649394"/>
            <a:ext cx="12050875"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This outcomes are the list of  coefficients, numerator and denominator.</a:t>
            </a:r>
          </a:p>
        </p:txBody>
      </p:sp>
      <p:sp>
        <p:nvSpPr>
          <p:cNvPr id="311" name="Line"/>
          <p:cNvSpPr/>
          <p:nvPr/>
        </p:nvSpPr>
        <p:spPr>
          <a:xfrm flipH="1" flipV="1">
            <a:off x="8671120" y="8061367"/>
            <a:ext cx="1080051" cy="540627"/>
          </a:xfrm>
          <a:prstGeom prst="line">
            <a:avLst/>
          </a:prstGeom>
          <a:ln w="12700">
            <a:solidFill>
              <a:srgbClr val="7C846E"/>
            </a:solidFill>
            <a:custDash>
              <a:ds d="200000" sp="200000"/>
            </a:custDash>
            <a:miter lim="400000"/>
            <a:tailEnd type="triangle"/>
          </a:ln>
        </p:spPr>
        <p:txBody>
          <a:bodyPr lIns="50800" tIns="50800" rIns="50800" bIns="50800" anchor="ctr"/>
          <a:lstStyle/>
          <a:p>
            <a:pPr>
              <a:lnSpc>
                <a:spcPct val="100000"/>
              </a:lnSpc>
              <a:defRPr>
                <a:effectLst/>
              </a:defRPr>
            </a:pPr>
          </a:p>
        </p:txBody>
      </p:sp>
      <p:sp>
        <p:nvSpPr>
          <p:cNvPr id="312"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Finite fields; an efficient way of reconstruction"/>
          <p:cNvSpPr txBox="1"/>
          <p:nvPr>
            <p:ph type="title"/>
          </p:nvPr>
        </p:nvSpPr>
        <p:spPr>
          <a:prstGeom prst="rect">
            <a:avLst/>
          </a:prstGeom>
        </p:spPr>
        <p:txBody>
          <a:bodyPr/>
          <a:lstStyle>
            <a:lvl1pPr defTabSz="502412">
              <a:defRPr spc="275" sz="5504">
                <a:effectLst>
                  <a:outerShdw sx="100000" sy="100000" kx="0" ky="0" algn="b" rotWithShape="0" blurRad="21844" dist="21844" dir="16200000">
                    <a:srgbClr val="3A3A3A">
                      <a:alpha val="70000"/>
                    </a:srgbClr>
                  </a:outerShdw>
                </a:effectLst>
              </a:defRPr>
            </a:lvl1pPr>
          </a:lstStyle>
          <a:p>
            <a:pPr/>
            <a:r>
              <a:t>Finite fields; an efficient way of reconstruction</a:t>
            </a:r>
          </a:p>
        </p:txBody>
      </p:sp>
      <p:sp>
        <p:nvSpPr>
          <p:cNvPr id="315" name="Some numerical algorithms can be solved efficiently over finite fields, i.e., prime fields.…"/>
          <p:cNvSpPr txBox="1"/>
          <p:nvPr>
            <p:ph type="body" idx="1"/>
          </p:nvPr>
        </p:nvSpPr>
        <p:spPr>
          <a:prstGeom prst="rect">
            <a:avLst/>
          </a:prstGeom>
        </p:spPr>
        <p:txBody>
          <a:bodyPr anchor="t"/>
          <a:lstStyle/>
          <a:p>
            <a:pPr marL="0" indent="0">
              <a:buSzTx/>
              <a:buNone/>
            </a:pPr>
            <a:r>
              <a:t>Some numerical algorithms can be solved efficiently over </a:t>
            </a:r>
            <a:r>
              <a:rPr>
                <a:solidFill>
                  <a:srgbClr val="FF2600"/>
                </a:solidFill>
              </a:rPr>
              <a:t>finite fields</a:t>
            </a:r>
            <a:r>
              <a:t>, i.e., prime fields.</a:t>
            </a:r>
          </a:p>
          <a:p>
            <a:pPr marL="0" indent="0">
              <a:buSzTx/>
              <a:buNone/>
            </a:pPr>
            <a:r>
              <a:t>We map our problems and solve on finite fields, then we remap them to rational field with high probability.</a:t>
            </a:r>
          </a:p>
        </p:txBody>
      </p:sp>
      <p:sp>
        <p:nvSpPr>
          <p:cNvPr id="316" name="Slide Number"/>
          <p:cNvSpPr txBox="1"/>
          <p:nvPr>
            <p:ph type="sldNum" sz="quarter" idx="4294967295"/>
          </p:nvPr>
        </p:nvSpPr>
        <p:spPr>
          <a:xfrm>
            <a:off x="6337299" y="8991600"/>
            <a:ext cx="3429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sp>
        <p:nvSpPr>
          <p:cNvPr id="317" name="P. S . Wang, SYMSAC ’81, ACM, 1981…"/>
          <p:cNvSpPr txBox="1"/>
          <p:nvPr/>
        </p:nvSpPr>
        <p:spPr>
          <a:xfrm>
            <a:off x="7731571" y="8375650"/>
            <a:ext cx="4729858" cy="80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200">
                <a:solidFill>
                  <a:srgbClr val="0096FF"/>
                </a:solidFill>
              </a:defRPr>
            </a:pPr>
            <a:r>
              <a:t>P. S . Wang, SYMSAC ’81, ACM, 1981</a:t>
            </a:r>
          </a:p>
          <a:p>
            <a:pPr>
              <a:defRPr sz="2200">
                <a:solidFill>
                  <a:srgbClr val="0096FF"/>
                </a:solidFill>
              </a:defRPr>
            </a:pPr>
            <a:r>
              <a:t>T. Peraro, JHEP 1612 (2016) 030 </a:t>
            </a:r>
          </a:p>
        </p:txBody>
      </p:sp>
      <p:pic>
        <p:nvPicPr>
          <p:cNvPr id="318" name="Image" descr="Image"/>
          <p:cNvPicPr>
            <a:picLocks noChangeAspect="1"/>
          </p:cNvPicPr>
          <p:nvPr/>
        </p:nvPicPr>
        <p:blipFill>
          <a:blip r:embed="rId2">
            <a:extLst/>
          </a:blip>
          <a:stretch>
            <a:fillRect/>
          </a:stretch>
        </p:blipFill>
        <p:spPr>
          <a:xfrm>
            <a:off x="534455" y="6312883"/>
            <a:ext cx="7112001" cy="2402604"/>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functional reconstruction over a finite filed"/>
          <p:cNvSpPr txBox="1"/>
          <p:nvPr>
            <p:ph type="title"/>
          </p:nvPr>
        </p:nvSpPr>
        <p:spPr>
          <a:prstGeom prst="rect">
            <a:avLst/>
          </a:prstGeom>
        </p:spPr>
        <p:txBody>
          <a:bodyPr/>
          <a:lstStyle>
            <a:lvl1pPr defTabSz="428526">
              <a:defRPr spc="255" sz="5110"/>
            </a:lvl1pPr>
          </a:lstStyle>
          <a:p>
            <a:pPr>
              <a:defRPr>
                <a:effectLst/>
              </a:defRPr>
            </a:pPr>
            <a:r>
              <a:t>functional reconstruction over a finite filed</a:t>
            </a:r>
          </a:p>
        </p:txBody>
      </p:sp>
      <p:sp>
        <p:nvSpPr>
          <p:cNvPr id="321" name="Treatment of singular and fake-singular…"/>
          <p:cNvSpPr txBox="1"/>
          <p:nvPr>
            <p:ph type="body" idx="1"/>
          </p:nvPr>
        </p:nvSpPr>
        <p:spPr>
          <a:prstGeom prst="rect">
            <a:avLst/>
          </a:prstGeom>
        </p:spPr>
        <p:txBody>
          <a:bodyPr anchor="t"/>
          <a:lstStyle/>
          <a:p>
            <a:pPr marL="414527" indent="-414527" defTabSz="587022">
              <a:spcBef>
                <a:spcPts val="5100"/>
              </a:spcBef>
              <a:buBlip>
                <a:blip r:embed="rId2"/>
              </a:buBlip>
              <a:defRPr sz="3900"/>
            </a:pPr>
            <a:r>
              <a:t>Treatment of </a:t>
            </a:r>
            <a:r>
              <a:rPr>
                <a:solidFill>
                  <a:srgbClr val="FF2600"/>
                </a:solidFill>
              </a:rPr>
              <a:t>singular</a:t>
            </a:r>
            <a:r>
              <a:t> and fake-singular</a:t>
            </a:r>
          </a:p>
          <a:p>
            <a:pPr marL="414527" indent="-414527" defTabSz="587022">
              <a:spcBef>
                <a:spcPts val="5100"/>
              </a:spcBef>
              <a:buBlip>
                <a:blip r:embed="rId2"/>
              </a:buBlip>
              <a:defRPr sz="3900"/>
            </a:pPr>
            <a:r>
              <a:t>Reconstruct functions (formally) on finite fields</a:t>
            </a:r>
          </a:p>
          <a:p>
            <a:pPr marL="414527" indent="-414527" defTabSz="587022">
              <a:spcBef>
                <a:spcPts val="5100"/>
              </a:spcBef>
              <a:buBlip>
                <a:blip r:embed="rId2"/>
              </a:buBlip>
              <a:defRPr sz="3900"/>
            </a:pPr>
            <a:r>
              <a:t>Re-map them into rational fields using </a:t>
            </a:r>
            <a:r>
              <a:rPr>
                <a:solidFill>
                  <a:srgbClr val="FF2600"/>
                </a:solidFill>
              </a:rPr>
              <a:t>Chinese Remainder Theorem</a:t>
            </a:r>
          </a:p>
        </p:txBody>
      </p:sp>
      <p:sp>
        <p:nvSpPr>
          <p:cNvPr id="322" name="P. S . Wang, SYMSAC ’81, ACM, 1981…"/>
          <p:cNvSpPr txBox="1"/>
          <p:nvPr/>
        </p:nvSpPr>
        <p:spPr>
          <a:xfrm>
            <a:off x="7346463" y="7383256"/>
            <a:ext cx="4729858" cy="80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200">
                <a:solidFill>
                  <a:srgbClr val="0096FF"/>
                </a:solidFill>
              </a:defRPr>
            </a:pPr>
            <a:r>
              <a:t>P. S . Wang, SYMSAC ’81, ACM, 1981</a:t>
            </a:r>
          </a:p>
          <a:p>
            <a:pPr>
              <a:defRPr sz="2200">
                <a:solidFill>
                  <a:srgbClr val="0096FF"/>
                </a:solidFill>
              </a:defRPr>
            </a:pPr>
            <a:r>
              <a:t>T. Peraro, JHEP 1612 (2016) 030 </a:t>
            </a:r>
          </a:p>
        </p:txBody>
      </p:sp>
      <p:sp>
        <p:nvSpPr>
          <p:cNvPr id="323" name="1/p is the other form of singularity on Z_p."/>
          <p:cNvSpPr txBox="1"/>
          <p:nvPr/>
        </p:nvSpPr>
        <p:spPr>
          <a:xfrm>
            <a:off x="2613025" y="3382828"/>
            <a:ext cx="777875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1/p is the other form of singularity on Z_p.</a:t>
            </a:r>
          </a:p>
        </p:txBody>
      </p:sp>
      <p:sp>
        <p:nvSpPr>
          <p:cNvPr id="324" name="Each coefficient is Z_p value."/>
          <p:cNvSpPr txBox="1"/>
          <p:nvPr/>
        </p:nvSpPr>
        <p:spPr>
          <a:xfrm>
            <a:off x="3823890" y="4760330"/>
            <a:ext cx="535702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Each coefficient is Z_p value.</a:t>
            </a:r>
          </a:p>
        </p:txBody>
      </p:sp>
      <p:sp>
        <p:nvSpPr>
          <p:cNvPr id="325" name="Rational number reconstruction for coefficients."/>
          <p:cNvSpPr txBox="1"/>
          <p:nvPr/>
        </p:nvSpPr>
        <p:spPr>
          <a:xfrm>
            <a:off x="2126853" y="6875965"/>
            <a:ext cx="875109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Rational number reconstruction for coefficients.</a:t>
            </a:r>
          </a:p>
        </p:txBody>
      </p:sp>
      <p:sp>
        <p:nvSpPr>
          <p:cNvPr id="326" name="Slide Number"/>
          <p:cNvSpPr txBox="1"/>
          <p:nvPr>
            <p:ph type="sldNum" sz="quarter" idx="4294967295"/>
          </p:nvPr>
        </p:nvSpPr>
        <p:spPr>
          <a:xfrm>
            <a:off x="6337299" y="8991600"/>
            <a:ext cx="3429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sp>
        <p:nvSpPr>
          <p:cNvPr id="327" name="Keep away from infinity!"/>
          <p:cNvSpPr txBox="1"/>
          <p:nvPr/>
        </p:nvSpPr>
        <p:spPr>
          <a:xfrm>
            <a:off x="8110597" y="2305295"/>
            <a:ext cx="4545013"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effectLst/>
              </a:defRPr>
            </a:pPr>
            <a:r>
              <a:t>Keep away from infinity!</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example"/>
          <p:cNvSpPr txBox="1"/>
          <p:nvPr>
            <p:ph type="title"/>
          </p:nvPr>
        </p:nvSpPr>
        <p:spPr>
          <a:prstGeom prst="rect">
            <a:avLst/>
          </a:prstGeom>
        </p:spPr>
        <p:txBody>
          <a:bodyPr/>
          <a:lstStyle>
            <a:lvl1pPr defTabSz="587022">
              <a:defRPr spc="350" sz="7000"/>
            </a:lvl1pPr>
          </a:lstStyle>
          <a:p>
            <a:pPr/>
            <a:r>
              <a:t>example</a:t>
            </a:r>
          </a:p>
        </p:txBody>
      </p:sp>
      <p:pic>
        <p:nvPicPr>
          <p:cNvPr id="330" name="Image" descr="Image"/>
          <p:cNvPicPr>
            <a:picLocks noChangeAspect="1"/>
          </p:cNvPicPr>
          <p:nvPr/>
        </p:nvPicPr>
        <p:blipFill>
          <a:blip r:embed="rId2">
            <a:extLst/>
          </a:blip>
          <a:stretch>
            <a:fillRect/>
          </a:stretch>
        </p:blipFill>
        <p:spPr>
          <a:xfrm>
            <a:off x="634713" y="2622041"/>
            <a:ext cx="11735374" cy="5610917"/>
          </a:xfrm>
          <a:prstGeom prst="rect">
            <a:avLst/>
          </a:prstGeom>
          <a:ln w="12700">
            <a:miter lim="400000"/>
          </a:ln>
        </p:spPr>
      </p:pic>
      <p:sp>
        <p:nvSpPr>
          <p:cNvPr id="331" name="1 variable case"/>
          <p:cNvSpPr txBox="1"/>
          <p:nvPr/>
        </p:nvSpPr>
        <p:spPr>
          <a:xfrm>
            <a:off x="9426377" y="2479306"/>
            <a:ext cx="268367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2600"/>
                </a:solidFill>
              </a:defRPr>
            </a:lvl1pPr>
          </a:lstStyle>
          <a:p>
            <a:pPr/>
            <a:r>
              <a:t>1 variable case</a:t>
            </a:r>
          </a:p>
        </p:txBody>
      </p:sp>
      <p:sp>
        <p:nvSpPr>
          <p:cNvPr id="332" name="A finite subgraph of given function"/>
          <p:cNvSpPr txBox="1"/>
          <p:nvPr/>
        </p:nvSpPr>
        <p:spPr>
          <a:xfrm>
            <a:off x="7727352" y="4210194"/>
            <a:ext cx="4778277"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A finite subgraph of given function</a:t>
            </a:r>
          </a:p>
        </p:txBody>
      </p:sp>
      <p:sp>
        <p:nvSpPr>
          <p:cNvPr id="333" name="Different set of inputs"/>
          <p:cNvSpPr txBox="1"/>
          <p:nvPr/>
        </p:nvSpPr>
        <p:spPr>
          <a:xfrm>
            <a:off x="8464287" y="6190743"/>
            <a:ext cx="3304407"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Different set of inputs</a:t>
            </a:r>
          </a:p>
        </p:txBody>
      </p:sp>
      <p:sp>
        <p:nvSpPr>
          <p:cNvPr id="334" name="Slide Number"/>
          <p:cNvSpPr txBox="1"/>
          <p:nvPr>
            <p:ph type="sldNum" sz="quarter" idx="4294967295"/>
          </p:nvPr>
        </p:nvSpPr>
        <p:spPr>
          <a:xfrm>
            <a:off x="6337299" y="8991600"/>
            <a:ext cx="3429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Multivariate functions"/>
          <p:cNvSpPr txBox="1"/>
          <p:nvPr>
            <p:ph type="title"/>
          </p:nvPr>
        </p:nvSpPr>
        <p:spPr>
          <a:prstGeom prst="rect">
            <a:avLst/>
          </a:prstGeom>
        </p:spPr>
        <p:txBody>
          <a:bodyPr/>
          <a:lstStyle/>
          <a:p>
            <a:pPr/>
            <a:r>
              <a:t>Multivariate functions</a:t>
            </a:r>
          </a:p>
        </p:txBody>
      </p:sp>
      <p:pic>
        <p:nvPicPr>
          <p:cNvPr id="337" name="Image" descr="Image"/>
          <p:cNvPicPr>
            <a:picLocks noChangeAspect="1"/>
          </p:cNvPicPr>
          <p:nvPr/>
        </p:nvPicPr>
        <p:blipFill>
          <a:blip r:embed="rId2">
            <a:extLst/>
          </a:blip>
          <a:stretch>
            <a:fillRect/>
          </a:stretch>
        </p:blipFill>
        <p:spPr>
          <a:xfrm>
            <a:off x="831939" y="3000295"/>
            <a:ext cx="11340922" cy="4128977"/>
          </a:xfrm>
          <a:prstGeom prst="rect">
            <a:avLst/>
          </a:prstGeom>
          <a:ln w="12700">
            <a:miter lim="400000"/>
          </a:ln>
        </p:spPr>
      </p:pic>
      <p:sp>
        <p:nvSpPr>
          <p:cNvPr id="338" name="Term by term application of reconstruction…"/>
          <p:cNvSpPr txBox="1"/>
          <p:nvPr/>
        </p:nvSpPr>
        <p:spPr>
          <a:xfrm>
            <a:off x="4169926" y="7329884"/>
            <a:ext cx="7953178" cy="11074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Term by term application of reconstruction</a:t>
            </a:r>
          </a:p>
          <a:p>
            <a:pPr/>
            <a:r>
              <a:rPr>
                <a:solidFill>
                  <a:srgbClr val="FF2600"/>
                </a:solidFill>
              </a:rPr>
              <a:t>Recursively</a:t>
            </a:r>
            <a:r>
              <a:t>!</a:t>
            </a:r>
          </a:p>
        </p:txBody>
      </p:sp>
      <p:sp>
        <p:nvSpPr>
          <p:cNvPr id="339"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sp>
        <p:nvSpPr>
          <p:cNvPr id="340" name="2 variable case"/>
          <p:cNvSpPr txBox="1"/>
          <p:nvPr/>
        </p:nvSpPr>
        <p:spPr>
          <a:xfrm>
            <a:off x="9400183" y="2479306"/>
            <a:ext cx="2736057"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2600"/>
                </a:solidFill>
              </a:defRPr>
            </a:lvl1pPr>
          </a:lstStyle>
          <a:p>
            <a:pPr/>
            <a:r>
              <a:t>2 variable case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example"/>
          <p:cNvSpPr txBox="1"/>
          <p:nvPr>
            <p:ph type="title"/>
          </p:nvPr>
        </p:nvSpPr>
        <p:spPr>
          <a:prstGeom prst="rect">
            <a:avLst/>
          </a:prstGeom>
        </p:spPr>
        <p:txBody>
          <a:bodyPr/>
          <a:lstStyle>
            <a:lvl1pPr defTabSz="587022">
              <a:defRPr spc="350" sz="7000"/>
            </a:lvl1pPr>
          </a:lstStyle>
          <a:p>
            <a:pPr/>
            <a:r>
              <a:t>example</a:t>
            </a:r>
          </a:p>
        </p:txBody>
      </p:sp>
      <p:pic>
        <p:nvPicPr>
          <p:cNvPr id="343" name="Image" descr="Image"/>
          <p:cNvPicPr>
            <a:picLocks noChangeAspect="1"/>
          </p:cNvPicPr>
          <p:nvPr/>
        </p:nvPicPr>
        <p:blipFill>
          <a:blip r:embed="rId2">
            <a:extLst/>
          </a:blip>
          <a:stretch>
            <a:fillRect/>
          </a:stretch>
        </p:blipFill>
        <p:spPr>
          <a:xfrm>
            <a:off x="718795" y="2822486"/>
            <a:ext cx="11567210" cy="1593565"/>
          </a:xfrm>
          <a:prstGeom prst="rect">
            <a:avLst/>
          </a:prstGeom>
          <a:ln w="12700">
            <a:miter lim="400000"/>
          </a:ln>
        </p:spPr>
      </p:pic>
      <p:sp>
        <p:nvSpPr>
          <p:cNvPr id="344" name="Each sub-list corresponds to the homogeneous order."/>
          <p:cNvSpPr txBox="1"/>
          <p:nvPr/>
        </p:nvSpPr>
        <p:spPr>
          <a:xfrm>
            <a:off x="1386838" y="5155737"/>
            <a:ext cx="9668273"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Each sub-list corresponds to the homogeneous order.</a:t>
            </a:r>
          </a:p>
        </p:txBody>
      </p:sp>
      <p:pic>
        <p:nvPicPr>
          <p:cNvPr id="345" name="Image" descr="Image"/>
          <p:cNvPicPr>
            <a:picLocks noChangeAspect="1"/>
          </p:cNvPicPr>
          <p:nvPr/>
        </p:nvPicPr>
        <p:blipFill>
          <a:blip r:embed="rId3">
            <a:extLst/>
          </a:blip>
          <a:stretch>
            <a:fillRect/>
          </a:stretch>
        </p:blipFill>
        <p:spPr>
          <a:xfrm>
            <a:off x="1773874" y="6454223"/>
            <a:ext cx="9457052" cy="2581059"/>
          </a:xfrm>
          <a:prstGeom prst="rect">
            <a:avLst/>
          </a:prstGeom>
          <a:ln w="12700">
            <a:miter lim="400000"/>
          </a:ln>
        </p:spPr>
      </p:pic>
      <p:sp>
        <p:nvSpPr>
          <p:cNvPr id="346" name="The coefficient for x and y."/>
          <p:cNvSpPr txBox="1"/>
          <p:nvPr/>
        </p:nvSpPr>
        <p:spPr>
          <a:xfrm>
            <a:off x="1479751" y="4689797"/>
            <a:ext cx="3676204"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The coefficient for x and y.</a:t>
            </a:r>
          </a:p>
        </p:txBody>
      </p:sp>
      <p:sp>
        <p:nvSpPr>
          <p:cNvPr id="347" name="Line"/>
          <p:cNvSpPr/>
          <p:nvPr/>
        </p:nvSpPr>
        <p:spPr>
          <a:xfrm flipH="1" flipV="1">
            <a:off x="3957771" y="4109557"/>
            <a:ext cx="554311" cy="554311"/>
          </a:xfrm>
          <a:prstGeom prst="line">
            <a:avLst/>
          </a:prstGeom>
          <a:ln w="12700">
            <a:solidFill>
              <a:srgbClr val="7C846E"/>
            </a:solidFill>
            <a:custDash>
              <a:ds d="200000" sp="200000"/>
            </a:custDash>
            <a:miter lim="400000"/>
            <a:tailEnd type="triangle"/>
          </a:ln>
        </p:spPr>
        <p:txBody>
          <a:bodyPr lIns="50800" tIns="50800" rIns="50800" bIns="50800" anchor="ctr"/>
          <a:lstStyle/>
          <a:p>
            <a:pPr>
              <a:lnSpc>
                <a:spcPct val="100000"/>
              </a:lnSpc>
              <a:defRPr>
                <a:effectLst/>
              </a:defRPr>
            </a:pPr>
          </a:p>
        </p:txBody>
      </p:sp>
      <p:sp>
        <p:nvSpPr>
          <p:cNvPr id="348" name="The coefficient for x^2, x*y and y^2."/>
          <p:cNvSpPr txBox="1"/>
          <p:nvPr/>
        </p:nvSpPr>
        <p:spPr>
          <a:xfrm>
            <a:off x="5767398" y="4689797"/>
            <a:ext cx="5012234"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The coefficient for x^2, x*y and y^2.</a:t>
            </a:r>
          </a:p>
        </p:txBody>
      </p:sp>
      <p:sp>
        <p:nvSpPr>
          <p:cNvPr id="349" name="Line"/>
          <p:cNvSpPr/>
          <p:nvPr/>
        </p:nvSpPr>
        <p:spPr>
          <a:xfrm flipH="1" flipV="1">
            <a:off x="6617596" y="4120973"/>
            <a:ext cx="554311" cy="554311"/>
          </a:xfrm>
          <a:prstGeom prst="line">
            <a:avLst/>
          </a:prstGeom>
          <a:ln w="12700">
            <a:solidFill>
              <a:srgbClr val="7C846E"/>
            </a:solidFill>
            <a:custDash>
              <a:ds d="200000" sp="200000"/>
            </a:custDash>
            <a:miter lim="400000"/>
            <a:tailEnd type="triangle"/>
          </a:ln>
        </p:spPr>
        <p:txBody>
          <a:bodyPr lIns="50800" tIns="50800" rIns="50800" bIns="50800" anchor="ctr"/>
          <a:lstStyle/>
          <a:p>
            <a:pPr>
              <a:lnSpc>
                <a:spcPct val="100000"/>
              </a:lnSpc>
              <a:defRPr>
                <a:effectLst/>
              </a:defRPr>
            </a:pPr>
          </a:p>
        </p:txBody>
      </p:sp>
      <p:sp>
        <p:nvSpPr>
          <p:cNvPr id="350" name="Maxima"/>
          <p:cNvSpPr txBox="1"/>
          <p:nvPr/>
        </p:nvSpPr>
        <p:spPr>
          <a:xfrm>
            <a:off x="9650883" y="7465352"/>
            <a:ext cx="158293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2600"/>
                </a:solidFill>
              </a:defRPr>
            </a:lvl1pPr>
          </a:lstStyle>
          <a:p>
            <a:pPr/>
            <a:r>
              <a:t>Maxima</a:t>
            </a:r>
          </a:p>
        </p:txBody>
      </p:sp>
      <p:grpSp>
        <p:nvGrpSpPr>
          <p:cNvPr id="360" name="Group"/>
          <p:cNvGrpSpPr/>
          <p:nvPr/>
        </p:nvGrpSpPr>
        <p:grpSpPr>
          <a:xfrm>
            <a:off x="2369678" y="4330908"/>
            <a:ext cx="9669245" cy="4858902"/>
            <a:chOff x="-31750" y="0"/>
            <a:chExt cx="9669244" cy="4858900"/>
          </a:xfrm>
        </p:grpSpPr>
        <p:pic>
          <p:nvPicPr>
            <p:cNvPr id="351" name="Rounded Rectangle" descr="Rounded Rectangle"/>
            <p:cNvPicPr>
              <a:picLocks noChangeAspect="0"/>
            </p:cNvPicPr>
            <p:nvPr/>
          </p:nvPicPr>
          <p:blipFill>
            <a:blip r:embed="rId4">
              <a:extLst/>
            </a:blip>
            <a:stretch>
              <a:fillRect/>
            </a:stretch>
          </p:blipFill>
          <p:spPr>
            <a:xfrm>
              <a:off x="-31750" y="4070892"/>
              <a:ext cx="798770" cy="788009"/>
            </a:xfrm>
            <a:prstGeom prst="rect">
              <a:avLst/>
            </a:prstGeom>
            <a:effectLst/>
          </p:spPr>
        </p:pic>
        <p:pic>
          <p:nvPicPr>
            <p:cNvPr id="353" name="Rounded Rectangle" descr="Rounded Rectangle"/>
            <p:cNvPicPr>
              <a:picLocks noChangeAspect="0"/>
            </p:cNvPicPr>
            <p:nvPr/>
          </p:nvPicPr>
          <p:blipFill>
            <a:blip r:embed="rId5">
              <a:extLst/>
            </a:blip>
            <a:stretch>
              <a:fillRect/>
            </a:stretch>
          </p:blipFill>
          <p:spPr>
            <a:xfrm>
              <a:off x="939525" y="4070892"/>
              <a:ext cx="1027196" cy="788009"/>
            </a:xfrm>
            <a:prstGeom prst="rect">
              <a:avLst/>
            </a:prstGeom>
            <a:effectLst/>
          </p:spPr>
        </p:pic>
        <p:pic>
          <p:nvPicPr>
            <p:cNvPr id="355" name="Rounded Rectangle" descr="Rounded Rectangle"/>
            <p:cNvPicPr>
              <a:picLocks noChangeAspect="0"/>
            </p:cNvPicPr>
            <p:nvPr/>
          </p:nvPicPr>
          <p:blipFill>
            <a:blip r:embed="rId6">
              <a:extLst/>
            </a:blip>
            <a:stretch>
              <a:fillRect/>
            </a:stretch>
          </p:blipFill>
          <p:spPr>
            <a:xfrm>
              <a:off x="3220549" y="4070892"/>
              <a:ext cx="935548" cy="788009"/>
            </a:xfrm>
            <a:prstGeom prst="rect">
              <a:avLst/>
            </a:prstGeom>
            <a:effectLst/>
          </p:spPr>
        </p:pic>
        <p:pic>
          <p:nvPicPr>
            <p:cNvPr id="357" name="Rounded Rectangle" descr="Rounded Rectangle"/>
            <p:cNvPicPr>
              <a:picLocks noChangeAspect="0"/>
            </p:cNvPicPr>
            <p:nvPr/>
          </p:nvPicPr>
          <p:blipFill>
            <a:blip r:embed="rId7">
              <a:extLst/>
            </a:blip>
            <a:stretch>
              <a:fillRect/>
            </a:stretch>
          </p:blipFill>
          <p:spPr>
            <a:xfrm>
              <a:off x="6301413" y="4070892"/>
              <a:ext cx="499583" cy="788009"/>
            </a:xfrm>
            <a:prstGeom prst="rect">
              <a:avLst/>
            </a:prstGeom>
            <a:effectLst/>
          </p:spPr>
        </p:pic>
        <p:sp>
          <p:nvSpPr>
            <p:cNvPr id="359" name="Line"/>
            <p:cNvSpPr/>
            <p:nvPr/>
          </p:nvSpPr>
          <p:spPr>
            <a:xfrm flipV="1">
              <a:off x="8995937" y="0"/>
              <a:ext cx="641558" cy="4073367"/>
            </a:xfrm>
            <a:prstGeom prst="line">
              <a:avLst/>
            </a:prstGeom>
            <a:noFill/>
            <a:ln w="12700" cap="flat">
              <a:solidFill>
                <a:srgbClr val="7C846E"/>
              </a:solidFill>
              <a:custDash>
                <a:ds d="200000" sp="200000"/>
              </a:custDash>
              <a:miter lim="400000"/>
              <a:tailEnd type="triangle" w="med" len="med"/>
            </a:ln>
            <a:effectLst/>
          </p:spPr>
          <p:txBody>
            <a:bodyPr wrap="square" lIns="50800" tIns="50800" rIns="50800" bIns="50800" numCol="1" anchor="ctr">
              <a:noAutofit/>
            </a:bodyPr>
            <a:lstStyle/>
            <a:p>
              <a:pPr>
                <a:lnSpc>
                  <a:spcPct val="100000"/>
                </a:lnSpc>
                <a:defRPr>
                  <a:effectLst/>
                </a:defRPr>
              </a:pPr>
            </a:p>
          </p:txBody>
        </p:sp>
      </p:grpSp>
      <p:sp>
        <p:nvSpPr>
          <p:cNvPr id="361"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0" grpId="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problems"/>
          <p:cNvSpPr txBox="1"/>
          <p:nvPr>
            <p:ph type="title"/>
          </p:nvPr>
        </p:nvSpPr>
        <p:spPr>
          <a:prstGeom prst="rect">
            <a:avLst/>
          </a:prstGeom>
        </p:spPr>
        <p:txBody>
          <a:bodyPr/>
          <a:lstStyle>
            <a:lvl1pPr defTabSz="587022">
              <a:defRPr spc="350" sz="7000"/>
            </a:lvl1pPr>
          </a:lstStyle>
          <a:p>
            <a:pPr/>
            <a:r>
              <a:t>problems</a:t>
            </a:r>
          </a:p>
        </p:txBody>
      </p:sp>
      <p:sp>
        <p:nvSpPr>
          <p:cNvPr id="364" name="Expressions for functions on computer systems…"/>
          <p:cNvSpPr txBox="1"/>
          <p:nvPr>
            <p:ph type="body" idx="1"/>
          </p:nvPr>
        </p:nvSpPr>
        <p:spPr>
          <a:prstGeom prst="rect">
            <a:avLst/>
          </a:prstGeom>
        </p:spPr>
        <p:txBody>
          <a:bodyPr anchor="t"/>
          <a:lstStyle/>
          <a:p>
            <a:pPr marL="414527" indent="-414527" defTabSz="587022">
              <a:spcBef>
                <a:spcPts val="5100"/>
              </a:spcBef>
              <a:buBlip>
                <a:blip r:embed="rId2"/>
              </a:buBlip>
              <a:defRPr sz="4000"/>
            </a:pPr>
            <a:r>
              <a:t>Expressions for functions on computer systems</a:t>
            </a:r>
          </a:p>
          <a:p>
            <a:pPr marL="414527" indent="-414527" defTabSz="587022">
              <a:spcBef>
                <a:spcPts val="5100"/>
              </a:spcBef>
              <a:buBlip>
                <a:blip r:embed="rId2"/>
              </a:buBlip>
              <a:defRPr sz="4000"/>
            </a:pPr>
            <a:r>
              <a:t>Treatments for singularities</a:t>
            </a:r>
          </a:p>
          <a:p>
            <a:pPr marL="414527" indent="-414527" defTabSz="587022">
              <a:spcBef>
                <a:spcPts val="5100"/>
              </a:spcBef>
              <a:buBlip>
                <a:blip r:embed="rId2"/>
              </a:buBlip>
              <a:defRPr sz="4000"/>
            </a:pPr>
            <a:r>
              <a:t>Heavy, multi layered recursion (nested loop)</a:t>
            </a:r>
          </a:p>
          <a:p>
            <a:pPr marL="414527" indent="-414527" defTabSz="587022">
              <a:spcBef>
                <a:spcPts val="5100"/>
              </a:spcBef>
              <a:buBlip>
                <a:blip r:embed="rId2"/>
              </a:buBlip>
              <a:defRPr sz="4000"/>
            </a:pPr>
            <a:r>
              <a:t>Modification of the problem</a:t>
            </a:r>
          </a:p>
        </p:txBody>
      </p:sp>
      <p:sp>
        <p:nvSpPr>
          <p:cNvPr id="365" name="List (recursive data structure), borrow the existing plat forms"/>
          <p:cNvSpPr txBox="1"/>
          <p:nvPr/>
        </p:nvSpPr>
        <p:spPr>
          <a:xfrm>
            <a:off x="1331595" y="3472132"/>
            <a:ext cx="10341610" cy="498688"/>
          </a:xfrm>
          <a:prstGeom prst="rect">
            <a:avLst/>
          </a:prstGeom>
          <a:ln w="12700">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defTabSz="587022">
              <a:defRPr sz="3000"/>
            </a:lvl1pPr>
          </a:lstStyle>
          <a:p>
            <a:pPr/>
            <a:r>
              <a:t>List (recursive data structure), borrow the existing plat forms</a:t>
            </a:r>
          </a:p>
        </p:txBody>
      </p:sp>
      <p:sp>
        <p:nvSpPr>
          <p:cNvPr id="366" name="Interfaces (Error handling, IO, etc)"/>
          <p:cNvSpPr txBox="1"/>
          <p:nvPr/>
        </p:nvSpPr>
        <p:spPr>
          <a:xfrm>
            <a:off x="3504034" y="4826275"/>
            <a:ext cx="5996732"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7022">
              <a:defRPr sz="3000"/>
            </a:lvl1pPr>
          </a:lstStyle>
          <a:p>
            <a:pPr/>
            <a:r>
              <a:t>Interfaces (Error handling, IO, etc)</a:t>
            </a:r>
          </a:p>
        </p:txBody>
      </p:sp>
      <p:sp>
        <p:nvSpPr>
          <p:cNvPr id="367" name="Better data structure, linear solver (Gaussian elimination)"/>
          <p:cNvSpPr txBox="1"/>
          <p:nvPr/>
        </p:nvSpPr>
        <p:spPr>
          <a:xfrm>
            <a:off x="1651133" y="6227830"/>
            <a:ext cx="9926911"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7022">
              <a:defRPr sz="3000"/>
            </a:lvl1pPr>
          </a:lstStyle>
          <a:p>
            <a:pPr/>
            <a:r>
              <a:t>Better data structure, linear solver (Gaussian elimination) </a:t>
            </a:r>
          </a:p>
        </p:txBody>
      </p:sp>
      <p:sp>
        <p:nvSpPr>
          <p:cNvPr id="368" name="Functions on machine size integers v.s. coefficients of machine size integers"/>
          <p:cNvSpPr txBox="1"/>
          <p:nvPr/>
        </p:nvSpPr>
        <p:spPr>
          <a:xfrm>
            <a:off x="639077" y="7648436"/>
            <a:ext cx="11951023"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7022">
              <a:defRPr sz="2800"/>
            </a:lvl1pPr>
          </a:lstStyle>
          <a:p>
            <a:pPr/>
            <a:r>
              <a:t>Functions on machine size integers v.s. coefficients of machine size integers</a:t>
            </a:r>
          </a:p>
        </p:txBody>
      </p:sp>
      <p:sp>
        <p:nvSpPr>
          <p:cNvPr id="369" name="Slide Number"/>
          <p:cNvSpPr txBox="1"/>
          <p:nvPr>
            <p:ph type="sldNum" sz="quarter" idx="4294967295"/>
          </p:nvPr>
        </p:nvSpPr>
        <p:spPr>
          <a:xfrm>
            <a:off x="6337299" y="8991600"/>
            <a:ext cx="3429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toward higher loops and implementations"/>
          <p:cNvSpPr txBox="1"/>
          <p:nvPr>
            <p:ph type="title"/>
          </p:nvPr>
        </p:nvSpPr>
        <p:spPr>
          <a:prstGeom prst="rect">
            <a:avLst/>
          </a:prstGeom>
        </p:spPr>
        <p:txBody>
          <a:bodyPr/>
          <a:lstStyle/>
          <a:p>
            <a:pPr/>
            <a:r>
              <a:t>toward higher loops and implementations</a:t>
            </a:r>
          </a:p>
        </p:txBody>
      </p:sp>
      <p:sp>
        <p:nvSpPr>
          <p:cNvPr id="372" name="We aim to build a fully automation for the evaluation of Feynman integrals with 2 or more loops, with adaptive integrand decomposition algorithm, using combinations of numerical evaluations and reconstructions over finite fields.…"/>
          <p:cNvSpPr txBox="1"/>
          <p:nvPr>
            <p:ph type="body" idx="1"/>
          </p:nvPr>
        </p:nvSpPr>
        <p:spPr>
          <a:prstGeom prst="rect">
            <a:avLst/>
          </a:prstGeom>
        </p:spPr>
        <p:txBody>
          <a:bodyPr anchor="t"/>
          <a:lstStyle/>
          <a:p>
            <a:pPr>
              <a:buBlip>
                <a:blip r:embed="rId2"/>
              </a:buBlip>
            </a:pPr>
            <a:r>
              <a:t>We aim to build a </a:t>
            </a:r>
            <a:r>
              <a:rPr>
                <a:solidFill>
                  <a:srgbClr val="FF2600"/>
                </a:solidFill>
              </a:rPr>
              <a:t>fully automation</a:t>
            </a:r>
            <a:r>
              <a:t> for the evaluation of Feynman integrals with 2 or more loops, with </a:t>
            </a:r>
            <a:r>
              <a:rPr>
                <a:solidFill>
                  <a:srgbClr val="FF2600"/>
                </a:solidFill>
              </a:rPr>
              <a:t>adaptive</a:t>
            </a:r>
            <a:r>
              <a:t> integrand decomposition algorithm, using combinations of numerical evaluations and </a:t>
            </a:r>
            <a:r>
              <a:rPr>
                <a:solidFill>
                  <a:srgbClr val="FF2600"/>
                </a:solidFill>
              </a:rPr>
              <a:t>reconstructions</a:t>
            </a:r>
            <a:r>
              <a:t> over </a:t>
            </a:r>
            <a:r>
              <a:rPr>
                <a:solidFill>
                  <a:srgbClr val="FF2600"/>
                </a:solidFill>
              </a:rPr>
              <a:t>finite fields</a:t>
            </a:r>
            <a:r>
              <a:t>.</a:t>
            </a:r>
          </a:p>
          <a:p>
            <a:pPr>
              <a:buBlip>
                <a:blip r:embed="rId2"/>
              </a:buBlip>
            </a:pPr>
            <a:r>
              <a:t>The reconstruction codes can also provide analytic expression for generic processes.</a:t>
            </a:r>
          </a:p>
        </p:txBody>
      </p:sp>
      <p:sp>
        <p:nvSpPr>
          <p:cNvPr id="373" name="Slide Number"/>
          <p:cNvSpPr txBox="1"/>
          <p:nvPr>
            <p:ph type="sldNum" sz="quarter" idx="4294967295"/>
          </p:nvPr>
        </p:nvSpPr>
        <p:spPr>
          <a:xfrm>
            <a:off x="6337299" y="8991600"/>
            <a:ext cx="3429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sp>
        <p:nvSpPr>
          <p:cNvPr id="374" name="Work in progress with…"/>
          <p:cNvSpPr/>
          <p:nvPr/>
        </p:nvSpPr>
        <p:spPr>
          <a:xfrm>
            <a:off x="2805546" y="7848600"/>
            <a:ext cx="7431808" cy="1219201"/>
          </a:xfrm>
          <a:prstGeom prst="rect">
            <a:avLst/>
          </a:prstGeom>
          <a:blipFill>
            <a:blip r:embed="rId3"/>
          </a:blipFill>
          <a:ln w="12700">
            <a:miter lim="400000"/>
          </a:ln>
          <a:effectLst>
            <a:outerShdw sx="100000" sy="100000" kx="0" ky="0" algn="b" rotWithShape="0" blurRad="190500" dist="8455" dir="5400000">
              <a:srgbClr val="000000"/>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0"/>
              </a:lnSpc>
              <a:defRPr sz="2000">
                <a:solidFill>
                  <a:srgbClr val="F3F1DF"/>
                </a:solidFill>
                <a:effectLst/>
              </a:defRPr>
            </a:pPr>
            <a:r>
              <a:t>Work in progress with</a:t>
            </a:r>
          </a:p>
          <a:p>
            <a:pPr>
              <a:lnSpc>
                <a:spcPct val="100000"/>
              </a:lnSpc>
              <a:defRPr sz="2000">
                <a:solidFill>
                  <a:srgbClr val="F3F1DF"/>
                </a:solidFill>
                <a:effectLst/>
              </a:defRPr>
            </a:pPr>
          </a:p>
          <a:p>
            <a:pPr>
              <a:lnSpc>
                <a:spcPct val="100000"/>
              </a:lnSpc>
              <a:defRPr sz="2000">
                <a:solidFill>
                  <a:srgbClr val="F3F1DF"/>
                </a:solidFill>
                <a:effectLst/>
              </a:defRPr>
            </a:pPr>
            <a:r>
              <a:t>P. Mastrolia, A. Primo, W. J. T. Bobadilla(University of Padova), </a:t>
            </a:r>
          </a:p>
          <a:p>
            <a:pPr>
              <a:lnSpc>
                <a:spcPct val="100000"/>
              </a:lnSpc>
              <a:defRPr sz="2000">
                <a:solidFill>
                  <a:srgbClr val="F3F1DF"/>
                </a:solidFill>
                <a:effectLst/>
              </a:defRPr>
            </a:pPr>
            <a:r>
              <a:t>T. Peraro (University of Edinburgh)</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What is a scattering amplitude?"/>
          <p:cNvSpPr txBox="1"/>
          <p:nvPr>
            <p:ph type="title"/>
          </p:nvPr>
        </p:nvSpPr>
        <p:spPr>
          <a:prstGeom prst="rect">
            <a:avLst/>
          </a:prstGeom>
        </p:spPr>
        <p:txBody>
          <a:bodyPr/>
          <a:lstStyle/>
          <a:p>
            <a:pPr/>
            <a:r>
              <a:t>What is a scattering amplitude?</a:t>
            </a:r>
          </a:p>
        </p:txBody>
      </p:sp>
      <p:sp>
        <p:nvSpPr>
          <p:cNvPr id="142" name="A connection between collider experiments and theoretical models.…"/>
          <p:cNvSpPr txBox="1"/>
          <p:nvPr>
            <p:ph type="body" idx="4294967295"/>
          </p:nvPr>
        </p:nvSpPr>
        <p:spPr>
          <a:xfrm>
            <a:off x="825500" y="2705100"/>
            <a:ext cx="11353800" cy="6223000"/>
          </a:xfrm>
          <a:prstGeom prst="rect">
            <a:avLst/>
          </a:prstGeom>
        </p:spPr>
        <p:txBody>
          <a:bodyPr/>
          <a:lstStyle/>
          <a:p>
            <a:pPr>
              <a:buBlip>
                <a:blip r:embed="rId2"/>
              </a:buBlip>
            </a:pPr>
            <a:r>
              <a:t>A connection between collider experiments and theoretical models.</a:t>
            </a:r>
          </a:p>
          <a:p>
            <a:pPr>
              <a:buBlip>
                <a:blip r:embed="rId2"/>
              </a:buBlip>
            </a:pPr>
            <a:r>
              <a:t>A scattering amplitude is a probability amplitude, and the cross section is derived from it.</a:t>
            </a:r>
          </a:p>
          <a:p>
            <a:pPr marL="0" indent="0" algn="ctr">
              <a:buSzTx/>
              <a:buNone/>
              <a:defRPr sz="2300"/>
            </a:pPr>
            <a:r>
              <a:rPr i="1"/>
              <a:t>In fact, it (the cross section) is the effective area of a chunk taken out of one beam, …</a:t>
            </a:r>
            <a:r>
              <a:t> (</a:t>
            </a:r>
            <a:r>
              <a:rPr>
                <a:solidFill>
                  <a:srgbClr val="0096FF"/>
                </a:solidFill>
              </a:rPr>
              <a:t>Peskin and Schroeder</a:t>
            </a:r>
            <a:r>
              <a:t>)</a:t>
            </a:r>
          </a:p>
        </p:txBody>
      </p:sp>
      <p:sp>
        <p:nvSpPr>
          <p:cNvPr id="143" name="Slide Number"/>
          <p:cNvSpPr txBox="1"/>
          <p:nvPr>
            <p:ph type="sldNum" sz="quarter" idx="4294967295"/>
          </p:nvPr>
        </p:nvSpPr>
        <p:spPr>
          <a:xfrm>
            <a:off x="6394449" y="8991600"/>
            <a:ext cx="2286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sp>
        <p:nvSpPr>
          <p:cNvPr id="144" name="(LHC, for example)"/>
          <p:cNvSpPr txBox="1"/>
          <p:nvPr/>
        </p:nvSpPr>
        <p:spPr>
          <a:xfrm>
            <a:off x="6070520" y="2864414"/>
            <a:ext cx="3589140"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(LHC, for example)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Background works"/>
          <p:cNvSpPr txBox="1"/>
          <p:nvPr>
            <p:ph type="title"/>
          </p:nvPr>
        </p:nvSpPr>
        <p:spPr>
          <a:prstGeom prst="rect">
            <a:avLst/>
          </a:prstGeom>
        </p:spPr>
        <p:txBody>
          <a:bodyPr/>
          <a:lstStyle>
            <a:lvl1pPr defTabSz="587022">
              <a:defRPr spc="350" sz="7000"/>
            </a:lvl1pPr>
          </a:lstStyle>
          <a:p>
            <a:pPr/>
            <a:r>
              <a:t>Background works</a:t>
            </a:r>
          </a:p>
        </p:txBody>
      </p:sp>
      <p:sp>
        <p:nvSpPr>
          <p:cNvPr id="377" name="LO calculations for ttW and ttZ with FORM…"/>
          <p:cNvSpPr txBox="1"/>
          <p:nvPr>
            <p:ph type="body" idx="1"/>
          </p:nvPr>
        </p:nvSpPr>
        <p:spPr>
          <a:prstGeom prst="rect">
            <a:avLst/>
          </a:prstGeom>
        </p:spPr>
        <p:txBody>
          <a:bodyPr anchor="t"/>
          <a:lstStyle/>
          <a:p>
            <a:pPr>
              <a:buBlip>
                <a:blip r:embed="rId2"/>
              </a:buBlip>
              <a:defRPr sz="3900"/>
            </a:pPr>
            <a:r>
              <a:t>LO calculations for ttW and ttZ with FORM</a:t>
            </a:r>
          </a:p>
          <a:p>
            <a:pPr>
              <a:buBlip>
                <a:blip r:embed="rId2"/>
              </a:buBlip>
              <a:defRPr sz="3900"/>
            </a:pPr>
            <a:r>
              <a:t>Numerical verification with Maxima</a:t>
            </a:r>
          </a:p>
          <a:p>
            <a:pPr>
              <a:buBlip>
                <a:blip r:embed="rId2"/>
              </a:buBlip>
              <a:defRPr sz="3900"/>
            </a:pPr>
            <a:r>
              <a:t>NLO calculations with MG_5 on the cluster system of City Tech</a:t>
            </a:r>
          </a:p>
        </p:txBody>
      </p:sp>
      <p:sp>
        <p:nvSpPr>
          <p:cNvPr id="378" name="Slide Number"/>
          <p:cNvSpPr txBox="1"/>
          <p:nvPr>
            <p:ph type="sldNum" sz="quarter" idx="4294967295"/>
          </p:nvPr>
        </p:nvSpPr>
        <p:spPr>
          <a:xfrm>
            <a:off x="6337299" y="8991600"/>
            <a:ext cx="3429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sp>
        <p:nvSpPr>
          <p:cNvPr id="379" name="Generation and Evaluation"/>
          <p:cNvSpPr txBox="1"/>
          <p:nvPr/>
        </p:nvSpPr>
        <p:spPr>
          <a:xfrm>
            <a:off x="6914904" y="7382026"/>
            <a:ext cx="4951612"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Generation and Evaluation</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Background works"/>
          <p:cNvSpPr txBox="1"/>
          <p:nvPr>
            <p:ph type="title"/>
          </p:nvPr>
        </p:nvSpPr>
        <p:spPr>
          <a:prstGeom prst="rect">
            <a:avLst/>
          </a:prstGeom>
        </p:spPr>
        <p:txBody>
          <a:bodyPr/>
          <a:lstStyle>
            <a:lvl1pPr defTabSz="587022">
              <a:defRPr spc="350" sz="7000"/>
            </a:lvl1pPr>
          </a:lstStyle>
          <a:p>
            <a:pPr/>
            <a:r>
              <a:t>Background works</a:t>
            </a:r>
          </a:p>
        </p:txBody>
      </p:sp>
      <p:sp>
        <p:nvSpPr>
          <p:cNvPr id="382" name="Analytic computation for LO ttW and ttZ with FORM"/>
          <p:cNvSpPr txBox="1"/>
          <p:nvPr/>
        </p:nvSpPr>
        <p:spPr>
          <a:xfrm>
            <a:off x="396999" y="2563924"/>
            <a:ext cx="11992273"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000"/>
            </a:pPr>
            <a:r>
              <a:rPr>
                <a:solidFill>
                  <a:srgbClr val="FF2600"/>
                </a:solidFill>
              </a:rPr>
              <a:t>Analytic</a:t>
            </a:r>
            <a:r>
              <a:t> computation for LO ttW and ttZ with FORM</a:t>
            </a:r>
          </a:p>
        </p:txBody>
      </p:sp>
      <p:sp>
        <p:nvSpPr>
          <p:cNvPr id="383" name="Numerical verification on Maxima"/>
          <p:cNvSpPr txBox="1"/>
          <p:nvPr/>
        </p:nvSpPr>
        <p:spPr>
          <a:xfrm>
            <a:off x="405641" y="4628455"/>
            <a:ext cx="7809211"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000"/>
            </a:pPr>
            <a:r>
              <a:rPr>
                <a:solidFill>
                  <a:srgbClr val="FF2600"/>
                </a:solidFill>
              </a:rPr>
              <a:t>Numerical</a:t>
            </a:r>
            <a:r>
              <a:t> verification on Maxima</a:t>
            </a:r>
          </a:p>
        </p:txBody>
      </p:sp>
      <p:sp>
        <p:nvSpPr>
          <p:cNvPr id="384" name="“Draw” Feynman diagrams with FORM syntax,…"/>
          <p:cNvSpPr txBox="1"/>
          <p:nvPr/>
        </p:nvSpPr>
        <p:spPr>
          <a:xfrm>
            <a:off x="2367571" y="3338092"/>
            <a:ext cx="8642153" cy="11074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“Draw” Feynman diagrams with FORM syntax,</a:t>
            </a:r>
          </a:p>
          <a:p>
            <a:pPr/>
            <a:r>
              <a:t>calculate cross section analytically</a:t>
            </a:r>
          </a:p>
        </p:txBody>
      </p:sp>
      <p:sp>
        <p:nvSpPr>
          <p:cNvPr id="385" name="On Maxima, substitute several phase space points to analytic expression from FORM"/>
          <p:cNvSpPr txBox="1"/>
          <p:nvPr/>
        </p:nvSpPr>
        <p:spPr>
          <a:xfrm>
            <a:off x="956071" y="5374720"/>
            <a:ext cx="11092658" cy="11074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 Maxima, substitute several phase space points to analytic expression from FORM</a:t>
            </a:r>
          </a:p>
        </p:txBody>
      </p:sp>
      <p:pic>
        <p:nvPicPr>
          <p:cNvPr id="386" name="verification.pdf" descr="verification.pdf"/>
          <p:cNvPicPr>
            <a:picLocks noChangeAspect="1"/>
          </p:cNvPicPr>
          <p:nvPr/>
        </p:nvPicPr>
        <p:blipFill>
          <a:blip r:embed="rId2">
            <a:extLst/>
          </a:blip>
          <a:stretch>
            <a:fillRect/>
          </a:stretch>
        </p:blipFill>
        <p:spPr>
          <a:xfrm>
            <a:off x="1479460" y="6579912"/>
            <a:ext cx="10625741" cy="1146032"/>
          </a:xfrm>
          <a:prstGeom prst="rect">
            <a:avLst/>
          </a:prstGeom>
          <a:ln w="12700">
            <a:miter lim="400000"/>
          </a:ln>
        </p:spPr>
      </p:pic>
      <p:sp>
        <p:nvSpPr>
          <p:cNvPr id="387" name="Slide Number"/>
          <p:cNvSpPr txBox="1"/>
          <p:nvPr>
            <p:ph type="sldNum" sz="quarter" idx="4294967295"/>
          </p:nvPr>
        </p:nvSpPr>
        <p:spPr>
          <a:xfrm>
            <a:off x="6337299" y="8991600"/>
            <a:ext cx="3429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sp>
        <p:nvSpPr>
          <p:cNvPr id="388" name="For a randomly chosen phase point, I compare my own calculation with that of Professor Ferroglia’s calculation.…"/>
          <p:cNvSpPr txBox="1"/>
          <p:nvPr/>
        </p:nvSpPr>
        <p:spPr>
          <a:xfrm>
            <a:off x="825499" y="7823694"/>
            <a:ext cx="11353802" cy="13106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500"/>
            </a:pPr>
            <a:r>
              <a:t>For a randomly chosen phase point, I compare my own calculation with that of Professor Ferroglia’s calculation.</a:t>
            </a:r>
          </a:p>
          <a:p>
            <a:pPr>
              <a:defRPr sz="2500"/>
            </a:pPr>
            <a:r>
              <a:t>The ratio is 1 plus machine epsilon.</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top pair physics"/>
          <p:cNvSpPr txBox="1"/>
          <p:nvPr>
            <p:ph type="title"/>
          </p:nvPr>
        </p:nvSpPr>
        <p:spPr>
          <a:prstGeom prst="rect">
            <a:avLst/>
          </a:prstGeom>
        </p:spPr>
        <p:txBody>
          <a:bodyPr/>
          <a:lstStyle>
            <a:lvl1pPr defTabSz="587022">
              <a:defRPr spc="350" sz="7000"/>
            </a:lvl1pPr>
          </a:lstStyle>
          <a:p>
            <a:pPr/>
            <a:r>
              <a:t>top pair physics</a:t>
            </a:r>
          </a:p>
        </p:txBody>
      </p:sp>
      <p:sp>
        <p:nvSpPr>
          <p:cNvPr id="391" name="JHEP 1704 (2017) 105…"/>
          <p:cNvSpPr txBox="1"/>
          <p:nvPr/>
        </p:nvSpPr>
        <p:spPr>
          <a:xfrm>
            <a:off x="839933" y="2388572"/>
            <a:ext cx="11324934" cy="13106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500"/>
            </a:pPr>
            <a:r>
              <a:t>JHEP 1704 (2017) 105</a:t>
            </a:r>
          </a:p>
          <a:p>
            <a:pPr>
              <a:defRPr sz="2500"/>
            </a:pPr>
            <a:r>
              <a:t>Associated production of a top pair and a Z boson at the LHC to NNLL accuracy</a:t>
            </a:r>
          </a:p>
          <a:p>
            <a:pPr>
              <a:defRPr sz="2500">
                <a:solidFill>
                  <a:srgbClr val="0096FF"/>
                </a:solidFill>
              </a:defRPr>
            </a:pPr>
            <a:r>
              <a:t>(A. Broggio, A. Ferroglia, G. Ossola, B.D. Pecjak and RDS)</a:t>
            </a:r>
          </a:p>
        </p:txBody>
      </p:sp>
      <p:pic>
        <p:nvPicPr>
          <p:cNvPr id="392" name="Image" descr="Image"/>
          <p:cNvPicPr>
            <a:picLocks noChangeAspect="1"/>
          </p:cNvPicPr>
          <p:nvPr/>
        </p:nvPicPr>
        <p:blipFill>
          <a:blip r:embed="rId2">
            <a:extLst/>
          </a:blip>
          <a:stretch>
            <a:fillRect/>
          </a:stretch>
        </p:blipFill>
        <p:spPr>
          <a:xfrm>
            <a:off x="991273" y="3906763"/>
            <a:ext cx="11022254" cy="1457029"/>
          </a:xfrm>
          <a:prstGeom prst="rect">
            <a:avLst/>
          </a:prstGeom>
          <a:ln w="12700">
            <a:miter lim="400000"/>
          </a:ln>
        </p:spPr>
      </p:pic>
      <p:pic>
        <p:nvPicPr>
          <p:cNvPr id="393" name="Image" descr="Image"/>
          <p:cNvPicPr>
            <a:picLocks noChangeAspect="1"/>
          </p:cNvPicPr>
          <p:nvPr/>
        </p:nvPicPr>
        <p:blipFill>
          <a:blip r:embed="rId3">
            <a:extLst/>
          </a:blip>
          <a:stretch>
            <a:fillRect/>
          </a:stretch>
        </p:blipFill>
        <p:spPr>
          <a:xfrm>
            <a:off x="359612" y="5389168"/>
            <a:ext cx="3750366" cy="1789515"/>
          </a:xfrm>
          <a:prstGeom prst="rect">
            <a:avLst/>
          </a:prstGeom>
          <a:ln w="12700">
            <a:miter lim="400000"/>
          </a:ln>
        </p:spPr>
      </p:pic>
      <p:pic>
        <p:nvPicPr>
          <p:cNvPr id="394" name="Image" descr="Image"/>
          <p:cNvPicPr>
            <a:picLocks noChangeAspect="1"/>
          </p:cNvPicPr>
          <p:nvPr/>
        </p:nvPicPr>
        <p:blipFill>
          <a:blip r:embed="rId4">
            <a:extLst/>
          </a:blip>
          <a:stretch>
            <a:fillRect/>
          </a:stretch>
        </p:blipFill>
        <p:spPr>
          <a:xfrm>
            <a:off x="4208357" y="6817458"/>
            <a:ext cx="7759701" cy="2280787"/>
          </a:xfrm>
          <a:prstGeom prst="rect">
            <a:avLst/>
          </a:prstGeom>
          <a:ln w="12700">
            <a:miter lim="400000"/>
          </a:ln>
        </p:spPr>
      </p:pic>
      <p:pic>
        <p:nvPicPr>
          <p:cNvPr id="395" name="resummation.pdf" descr="resummation.pdf"/>
          <p:cNvPicPr>
            <a:picLocks noChangeAspect="1"/>
          </p:cNvPicPr>
          <p:nvPr/>
        </p:nvPicPr>
        <p:blipFill>
          <a:blip r:embed="rId5">
            <a:extLst/>
          </a:blip>
          <a:stretch>
            <a:fillRect/>
          </a:stretch>
        </p:blipFill>
        <p:spPr>
          <a:xfrm>
            <a:off x="4197659" y="5750919"/>
            <a:ext cx="8174972" cy="2870280"/>
          </a:xfrm>
          <a:prstGeom prst="rect">
            <a:avLst/>
          </a:prstGeom>
          <a:ln w="12700">
            <a:miter lim="400000"/>
          </a:ln>
        </p:spPr>
      </p:pic>
      <p:sp>
        <p:nvSpPr>
          <p:cNvPr id="396" name="Slide Number"/>
          <p:cNvSpPr txBox="1"/>
          <p:nvPr>
            <p:ph type="sldNum" sz="quarter" idx="4294967295"/>
          </p:nvPr>
        </p:nvSpPr>
        <p:spPr>
          <a:xfrm>
            <a:off x="6337299" y="8991600"/>
            <a:ext cx="3429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sp>
        <p:nvSpPr>
          <p:cNvPr id="397" name="Partonic process"/>
          <p:cNvSpPr txBox="1"/>
          <p:nvPr/>
        </p:nvSpPr>
        <p:spPr>
          <a:xfrm>
            <a:off x="1602684" y="3654073"/>
            <a:ext cx="2434779"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Partonic process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5" grpId="1"/>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top pair physics"/>
          <p:cNvSpPr txBox="1"/>
          <p:nvPr>
            <p:ph type="title"/>
          </p:nvPr>
        </p:nvSpPr>
        <p:spPr>
          <a:prstGeom prst="rect">
            <a:avLst/>
          </a:prstGeom>
        </p:spPr>
        <p:txBody>
          <a:bodyPr/>
          <a:lstStyle>
            <a:lvl1pPr defTabSz="587022">
              <a:defRPr spc="350" sz="7000"/>
            </a:lvl1pPr>
          </a:lstStyle>
          <a:p>
            <a:pPr/>
            <a:r>
              <a:t>top pair physics</a:t>
            </a:r>
          </a:p>
        </p:txBody>
      </p:sp>
      <p:sp>
        <p:nvSpPr>
          <p:cNvPr id="400" name="Results:…"/>
          <p:cNvSpPr txBox="1"/>
          <p:nvPr/>
        </p:nvSpPr>
        <p:spPr>
          <a:xfrm>
            <a:off x="405248" y="6381469"/>
            <a:ext cx="12194304" cy="22047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Results:</a:t>
            </a:r>
          </a:p>
          <a:p>
            <a:pPr/>
            <a:r>
              <a:t>from NLO to NLO +NNLL accuracy, both total cross sections and differential distributions of ttZ increase, and theoretical uncertainties becomes smaller.</a:t>
            </a:r>
          </a:p>
        </p:txBody>
      </p:sp>
      <p:sp>
        <p:nvSpPr>
          <p:cNvPr id="401" name="To see how q-g ch contributes to the scale uncertainty"/>
          <p:cNvSpPr txBox="1"/>
          <p:nvPr/>
        </p:nvSpPr>
        <p:spPr>
          <a:xfrm>
            <a:off x="5797276" y="2600766"/>
            <a:ext cx="641665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To see how q-g ch contributes to the scale uncertainty</a:t>
            </a:r>
          </a:p>
        </p:txBody>
      </p:sp>
      <p:pic>
        <p:nvPicPr>
          <p:cNvPr id="402" name="Image" descr="Image"/>
          <p:cNvPicPr>
            <a:picLocks noChangeAspect="1"/>
          </p:cNvPicPr>
          <p:nvPr/>
        </p:nvPicPr>
        <p:blipFill>
          <a:blip r:embed="rId3">
            <a:extLst/>
          </a:blip>
          <a:stretch>
            <a:fillRect/>
          </a:stretch>
        </p:blipFill>
        <p:spPr>
          <a:xfrm>
            <a:off x="768275" y="3525132"/>
            <a:ext cx="11468250" cy="725486"/>
          </a:xfrm>
          <a:prstGeom prst="rect">
            <a:avLst/>
          </a:prstGeom>
          <a:ln w="12700">
            <a:miter lim="400000"/>
          </a:ln>
        </p:spPr>
      </p:pic>
      <p:pic>
        <p:nvPicPr>
          <p:cNvPr id="403" name="Rounded Rectangle" descr="Rounded Rectangle"/>
          <p:cNvPicPr>
            <a:picLocks noChangeAspect="0"/>
          </p:cNvPicPr>
          <p:nvPr/>
        </p:nvPicPr>
        <p:blipFill>
          <a:blip r:embed="rId4">
            <a:extLst/>
          </a:blip>
          <a:stretch>
            <a:fillRect/>
          </a:stretch>
        </p:blipFill>
        <p:spPr>
          <a:xfrm>
            <a:off x="6178925" y="3421550"/>
            <a:ext cx="2090873" cy="502730"/>
          </a:xfrm>
          <a:prstGeom prst="rect">
            <a:avLst/>
          </a:prstGeom>
        </p:spPr>
      </p:pic>
      <p:sp>
        <p:nvSpPr>
          <p:cNvPr id="405" name="M/4, M/2 and M"/>
          <p:cNvSpPr txBox="1"/>
          <p:nvPr/>
        </p:nvSpPr>
        <p:spPr>
          <a:xfrm>
            <a:off x="9334187" y="3975302"/>
            <a:ext cx="3164285"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M/4, </a:t>
            </a:r>
            <a:r>
              <a:rPr>
                <a:solidFill>
                  <a:srgbClr val="FF2600"/>
                </a:solidFill>
              </a:rPr>
              <a:t>M/2</a:t>
            </a:r>
            <a:r>
              <a:t> and M</a:t>
            </a:r>
          </a:p>
        </p:txBody>
      </p:sp>
      <p:sp>
        <p:nvSpPr>
          <p:cNvPr id="406" name="Slide Number"/>
          <p:cNvSpPr txBox="1"/>
          <p:nvPr>
            <p:ph type="sldNum" sz="quarter" idx="4294967295"/>
          </p:nvPr>
        </p:nvSpPr>
        <p:spPr>
          <a:xfrm>
            <a:off x="6337299" y="8991600"/>
            <a:ext cx="3429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grpSp>
        <p:nvGrpSpPr>
          <p:cNvPr id="411" name="Group"/>
          <p:cNvGrpSpPr/>
          <p:nvPr/>
        </p:nvGrpSpPr>
        <p:grpSpPr>
          <a:xfrm>
            <a:off x="1359608" y="4458793"/>
            <a:ext cx="10865382" cy="2287415"/>
            <a:chOff x="0" y="0"/>
            <a:chExt cx="10865381" cy="2287414"/>
          </a:xfrm>
        </p:grpSpPr>
        <p:grpSp>
          <p:nvGrpSpPr>
            <p:cNvPr id="409" name="Group"/>
            <p:cNvGrpSpPr/>
            <p:nvPr/>
          </p:nvGrpSpPr>
          <p:grpSpPr>
            <a:xfrm>
              <a:off x="6699944" y="0"/>
              <a:ext cx="4165438" cy="2287415"/>
              <a:chOff x="0" y="0"/>
              <a:chExt cx="4165436" cy="2287414"/>
            </a:xfrm>
          </p:grpSpPr>
          <p:sp>
            <p:nvSpPr>
              <p:cNvPr id="407" name="Rectangle"/>
              <p:cNvSpPr/>
              <p:nvPr/>
            </p:nvSpPr>
            <p:spPr>
              <a:xfrm>
                <a:off x="0" y="0"/>
                <a:ext cx="4165437" cy="2204721"/>
              </a:xfrm>
              <a:prstGeom prst="rect">
                <a:avLst/>
              </a:prstGeom>
              <a:blipFill rotWithShape="1">
                <a:blip r:embed="rId5"/>
                <a:srcRect l="0" t="0" r="0" b="0"/>
                <a:tile tx="0" ty="0" sx="100000" sy="100000" flip="none" algn="tl"/>
              </a:blipFill>
              <a:ln w="12700" cap="flat">
                <a:noFill/>
                <a:miter lim="400000"/>
              </a:ln>
              <a:effectLst/>
            </p:spPr>
            <p:txBody>
              <a:bodyPr wrap="square" lIns="50800" tIns="50800" rIns="50800" bIns="50800" numCol="1" anchor="ctr">
                <a:noAutofit/>
              </a:bodyPr>
              <a:lstStyle/>
              <a:p>
                <a:pPr>
                  <a:lnSpc>
                    <a:spcPct val="100000"/>
                  </a:lnSpc>
                  <a:defRPr>
                    <a:solidFill>
                      <a:srgbClr val="F3F1DF"/>
                    </a:solidFill>
                    <a:effectLst/>
                  </a:defRPr>
                </a:pPr>
              </a:p>
            </p:txBody>
          </p:sp>
          <p:pic>
            <p:nvPicPr>
              <p:cNvPr id="408" name="1702.00800 copy.pdf" descr="1702.00800 copy.pdf"/>
              <p:cNvPicPr>
                <a:picLocks noChangeAspect="1"/>
              </p:cNvPicPr>
              <p:nvPr/>
            </p:nvPicPr>
            <p:blipFill>
              <a:blip r:embed="rId6">
                <a:extLst/>
              </a:blip>
              <a:stretch>
                <a:fillRect/>
              </a:stretch>
            </p:blipFill>
            <p:spPr>
              <a:xfrm>
                <a:off x="14599" y="82694"/>
                <a:ext cx="4136239" cy="2204721"/>
              </a:xfrm>
              <a:prstGeom prst="rect">
                <a:avLst/>
              </a:prstGeom>
              <a:ln w="12700" cap="flat">
                <a:noFill/>
                <a:miter lim="400000"/>
              </a:ln>
              <a:effectLst/>
            </p:spPr>
          </p:pic>
        </p:grpSp>
        <p:sp>
          <p:nvSpPr>
            <p:cNvPr id="410" name="For fixed order calculation, total cross sections depend on the factorization scale.…"/>
            <p:cNvSpPr txBox="1"/>
            <p:nvPr/>
          </p:nvSpPr>
          <p:spPr>
            <a:xfrm>
              <a:off x="0" y="450287"/>
              <a:ext cx="6257341" cy="1386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2000"/>
              </a:pPr>
              <a:r>
                <a:t>For fixed order calculation, total cross sections depend on the factorization scale.</a:t>
              </a:r>
            </a:p>
            <a:p>
              <a:pPr>
                <a:defRPr sz="2000"/>
              </a:pPr>
              <a:r>
                <a:t>We choose this scale so that different perturbative approximations are not so different. </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1" grpId="1"/>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Rectangle"/>
          <p:cNvSpPr/>
          <p:nvPr/>
        </p:nvSpPr>
        <p:spPr>
          <a:xfrm>
            <a:off x="261463" y="2050919"/>
            <a:ext cx="12481873" cy="7641178"/>
          </a:xfrm>
          <a:prstGeom prst="rect">
            <a:avLst/>
          </a:prstGeom>
          <a:blipFill>
            <a:blip r:embed="rId2"/>
          </a:blipFill>
          <a:ln w="12700">
            <a:miter lim="400000"/>
          </a:ln>
        </p:spPr>
        <p:txBody>
          <a:bodyPr lIns="50800" tIns="50800" rIns="50800" bIns="50800" anchor="ctr"/>
          <a:lstStyle/>
          <a:p>
            <a:pPr>
              <a:lnSpc>
                <a:spcPct val="100000"/>
              </a:lnSpc>
              <a:defRPr>
                <a:solidFill>
                  <a:srgbClr val="F3F1DF"/>
                </a:solidFill>
                <a:effectLst/>
              </a:defRPr>
            </a:pPr>
          </a:p>
        </p:txBody>
      </p:sp>
      <p:sp>
        <p:nvSpPr>
          <p:cNvPr id="414" name="top pair physics"/>
          <p:cNvSpPr txBox="1"/>
          <p:nvPr>
            <p:ph type="title"/>
          </p:nvPr>
        </p:nvSpPr>
        <p:spPr>
          <a:prstGeom prst="rect">
            <a:avLst/>
          </a:prstGeom>
        </p:spPr>
        <p:txBody>
          <a:bodyPr/>
          <a:lstStyle>
            <a:lvl1pPr defTabSz="587022">
              <a:defRPr spc="350" sz="7000"/>
            </a:lvl1pPr>
          </a:lstStyle>
          <a:p>
            <a:pPr/>
            <a:r>
              <a:t>top pair physics</a:t>
            </a:r>
          </a:p>
        </p:txBody>
      </p:sp>
      <p:pic>
        <p:nvPicPr>
          <p:cNvPr id="415" name="crosssections.pdf" descr="crosssections.pdf"/>
          <p:cNvPicPr>
            <a:picLocks noChangeAspect="1"/>
          </p:cNvPicPr>
          <p:nvPr/>
        </p:nvPicPr>
        <p:blipFill>
          <a:blip r:embed="rId3">
            <a:extLst/>
          </a:blip>
          <a:stretch>
            <a:fillRect/>
          </a:stretch>
        </p:blipFill>
        <p:spPr>
          <a:xfrm>
            <a:off x="338928" y="2508840"/>
            <a:ext cx="6582133" cy="3990882"/>
          </a:xfrm>
          <a:prstGeom prst="rect">
            <a:avLst/>
          </a:prstGeom>
          <a:ln w="12700">
            <a:miter lim="400000"/>
          </a:ln>
        </p:spPr>
      </p:pic>
      <p:pic>
        <p:nvPicPr>
          <p:cNvPr id="416" name="crosssection2.pdf" descr="crosssection2.pdf"/>
          <p:cNvPicPr>
            <a:picLocks noChangeAspect="1"/>
          </p:cNvPicPr>
          <p:nvPr/>
        </p:nvPicPr>
        <p:blipFill>
          <a:blip r:embed="rId4">
            <a:extLst/>
          </a:blip>
          <a:stretch>
            <a:fillRect/>
          </a:stretch>
        </p:blipFill>
        <p:spPr>
          <a:xfrm>
            <a:off x="5712762" y="3433934"/>
            <a:ext cx="6958700" cy="5432114"/>
          </a:xfrm>
          <a:prstGeom prst="rect">
            <a:avLst/>
          </a:prstGeom>
          <a:ln w="12700">
            <a:miter lim="400000"/>
          </a:ln>
        </p:spPr>
      </p:pic>
      <p:pic>
        <p:nvPicPr>
          <p:cNvPr id="417" name="Rounded Rectangle" descr="Rounded Rectangle"/>
          <p:cNvPicPr>
            <a:picLocks noChangeAspect="0"/>
          </p:cNvPicPr>
          <p:nvPr/>
        </p:nvPicPr>
        <p:blipFill>
          <a:blip r:embed="rId5">
            <a:extLst/>
          </a:blip>
          <a:stretch>
            <a:fillRect/>
          </a:stretch>
        </p:blipFill>
        <p:spPr>
          <a:xfrm>
            <a:off x="5494977" y="2853146"/>
            <a:ext cx="1053812" cy="394569"/>
          </a:xfrm>
          <a:prstGeom prst="rect">
            <a:avLst/>
          </a:prstGeom>
        </p:spPr>
      </p:pic>
      <p:pic>
        <p:nvPicPr>
          <p:cNvPr id="419" name="Rounded Rectangle" descr="Rounded Rectangle"/>
          <p:cNvPicPr>
            <a:picLocks noChangeAspect="0"/>
          </p:cNvPicPr>
          <p:nvPr/>
        </p:nvPicPr>
        <p:blipFill>
          <a:blip r:embed="rId5">
            <a:extLst/>
          </a:blip>
          <a:stretch>
            <a:fillRect/>
          </a:stretch>
        </p:blipFill>
        <p:spPr>
          <a:xfrm>
            <a:off x="5494977" y="3839233"/>
            <a:ext cx="1053812" cy="394568"/>
          </a:xfrm>
          <a:prstGeom prst="rect">
            <a:avLst/>
          </a:prstGeom>
        </p:spPr>
      </p:pic>
      <p:pic>
        <p:nvPicPr>
          <p:cNvPr id="421" name="Rounded Rectangle" descr="Rounded Rectangle"/>
          <p:cNvPicPr>
            <a:picLocks noChangeAspect="0"/>
          </p:cNvPicPr>
          <p:nvPr/>
        </p:nvPicPr>
        <p:blipFill>
          <a:blip r:embed="rId5">
            <a:extLst/>
          </a:blip>
          <a:stretch>
            <a:fillRect/>
          </a:stretch>
        </p:blipFill>
        <p:spPr>
          <a:xfrm>
            <a:off x="5494977" y="4490954"/>
            <a:ext cx="1053812" cy="394569"/>
          </a:xfrm>
          <a:prstGeom prst="rect">
            <a:avLst/>
          </a:prstGeom>
        </p:spPr>
      </p:pic>
      <p:pic>
        <p:nvPicPr>
          <p:cNvPr id="423" name="Rounded Rectangle" descr="Rounded Rectangle"/>
          <p:cNvPicPr>
            <a:picLocks noChangeAspect="0"/>
          </p:cNvPicPr>
          <p:nvPr/>
        </p:nvPicPr>
        <p:blipFill>
          <a:blip r:embed="rId6">
            <a:extLst/>
          </a:blip>
          <a:stretch>
            <a:fillRect/>
          </a:stretch>
        </p:blipFill>
        <p:spPr>
          <a:xfrm>
            <a:off x="9993583" y="5800761"/>
            <a:ext cx="1053812" cy="698460"/>
          </a:xfrm>
          <a:prstGeom prst="rect">
            <a:avLst/>
          </a:prstGeom>
        </p:spPr>
      </p:pic>
      <p:pic>
        <p:nvPicPr>
          <p:cNvPr id="425" name="Rounded Rectangle" descr="Rounded Rectangle"/>
          <p:cNvPicPr>
            <a:picLocks noChangeAspect="0"/>
          </p:cNvPicPr>
          <p:nvPr/>
        </p:nvPicPr>
        <p:blipFill>
          <a:blip r:embed="rId6">
            <a:extLst/>
          </a:blip>
          <a:stretch>
            <a:fillRect/>
          </a:stretch>
        </p:blipFill>
        <p:spPr>
          <a:xfrm>
            <a:off x="9993583" y="6786847"/>
            <a:ext cx="1053812" cy="698461"/>
          </a:xfrm>
          <a:prstGeom prst="rect">
            <a:avLst/>
          </a:prstGeom>
        </p:spPr>
      </p:pic>
      <p:sp>
        <p:nvSpPr>
          <p:cNvPr id="427" name="ttZ total cross section at 13 TeV"/>
          <p:cNvSpPr txBox="1"/>
          <p:nvPr/>
        </p:nvSpPr>
        <p:spPr>
          <a:xfrm>
            <a:off x="776284" y="2108125"/>
            <a:ext cx="570746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2600"/>
                </a:solidFill>
              </a:defRPr>
            </a:lvl1pPr>
          </a:lstStyle>
          <a:p>
            <a:pPr/>
            <a:r>
              <a:t>ttZ total cross section at 13 TeV</a:t>
            </a:r>
          </a:p>
        </p:txBody>
      </p:sp>
      <p:sp>
        <p:nvSpPr>
          <p:cNvPr id="428" name="ttW total cross section at 13 TeV"/>
          <p:cNvSpPr txBox="1"/>
          <p:nvPr/>
        </p:nvSpPr>
        <p:spPr>
          <a:xfrm>
            <a:off x="6559467" y="9052268"/>
            <a:ext cx="5859463"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2600"/>
                </a:solidFill>
              </a:defRPr>
            </a:lvl1pPr>
          </a:lstStyle>
          <a:p>
            <a:pPr/>
            <a:r>
              <a:t>ttW total cross section at 13 TeV</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summary"/>
          <p:cNvSpPr txBox="1"/>
          <p:nvPr>
            <p:ph type="title"/>
          </p:nvPr>
        </p:nvSpPr>
        <p:spPr>
          <a:prstGeom prst="rect">
            <a:avLst/>
          </a:prstGeom>
        </p:spPr>
        <p:txBody>
          <a:bodyPr/>
          <a:lstStyle/>
          <a:p>
            <a:pPr/>
            <a:r>
              <a:t>summary</a:t>
            </a:r>
          </a:p>
        </p:txBody>
      </p:sp>
      <p:sp>
        <p:nvSpPr>
          <p:cNvPr id="431" name="Integral-level(integral) and integrand-level(polynomial)…"/>
          <p:cNvSpPr txBox="1"/>
          <p:nvPr>
            <p:ph type="body" idx="1"/>
          </p:nvPr>
        </p:nvSpPr>
        <p:spPr>
          <a:prstGeom prst="rect">
            <a:avLst/>
          </a:prstGeom>
        </p:spPr>
        <p:txBody>
          <a:bodyPr anchor="t"/>
          <a:lstStyle/>
          <a:p>
            <a:pPr>
              <a:buBlip>
                <a:blip r:embed="rId2"/>
              </a:buBlip>
              <a:defRPr sz="3400"/>
            </a:pPr>
            <a:r>
              <a:t>Integ</a:t>
            </a:r>
            <a:r>
              <a:rPr u="sng"/>
              <a:t>ral</a:t>
            </a:r>
            <a:r>
              <a:t>-level(integral) and </a:t>
            </a:r>
            <a:r>
              <a:rPr>
                <a:solidFill>
                  <a:srgbClr val="FF2600"/>
                </a:solidFill>
              </a:rPr>
              <a:t>integ</a:t>
            </a:r>
            <a:r>
              <a:rPr u="sng">
                <a:solidFill>
                  <a:srgbClr val="FF2600"/>
                </a:solidFill>
              </a:rPr>
              <a:t>rand</a:t>
            </a:r>
            <a:r>
              <a:t>-level(polynomial)</a:t>
            </a:r>
          </a:p>
          <a:p>
            <a:pPr>
              <a:buBlip>
                <a:blip r:embed="rId2"/>
              </a:buBlip>
              <a:defRPr sz="3400"/>
            </a:pPr>
            <a:r>
              <a:rPr>
                <a:solidFill>
                  <a:srgbClr val="FF2600"/>
                </a:solidFill>
              </a:rPr>
              <a:t>Algebraic geometry</a:t>
            </a:r>
            <a:r>
              <a:t> as tools, and a new algorithm for decomposition</a:t>
            </a:r>
          </a:p>
          <a:p>
            <a:pPr>
              <a:buBlip>
                <a:blip r:embed="rId2"/>
              </a:buBlip>
              <a:defRPr sz="3400"/>
            </a:pPr>
            <a:r>
              <a:t>The usage of </a:t>
            </a:r>
            <a:r>
              <a:rPr>
                <a:solidFill>
                  <a:srgbClr val="FF2600"/>
                </a:solidFill>
              </a:rPr>
              <a:t>finite fields</a:t>
            </a:r>
            <a:r>
              <a:t> in </a:t>
            </a:r>
            <a:r>
              <a:rPr>
                <a:solidFill>
                  <a:srgbClr val="FF2600"/>
                </a:solidFill>
              </a:rPr>
              <a:t>reconstruction</a:t>
            </a:r>
          </a:p>
          <a:p>
            <a:pPr>
              <a:buBlip>
                <a:blip r:embed="rId2"/>
              </a:buBlip>
              <a:defRPr sz="3400"/>
            </a:pPr>
            <a:r>
              <a:t>Toward implementations</a:t>
            </a:r>
          </a:p>
          <a:p>
            <a:pPr>
              <a:buBlip>
                <a:blip r:embed="rId2"/>
              </a:buBlip>
              <a:defRPr sz="3400"/>
            </a:pPr>
            <a:r>
              <a:t>Top quark physics</a:t>
            </a:r>
          </a:p>
        </p:txBody>
      </p:sp>
      <p:sp>
        <p:nvSpPr>
          <p:cNvPr id="432" name="Slide Number"/>
          <p:cNvSpPr txBox="1"/>
          <p:nvPr>
            <p:ph type="sldNum" sz="quarter" idx="4294967295"/>
          </p:nvPr>
        </p:nvSpPr>
        <p:spPr>
          <a:xfrm>
            <a:off x="6337299" y="8991600"/>
            <a:ext cx="3429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Slide Number"/>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Adaptive Integrand Decomposition"/>
          <p:cNvSpPr txBox="1"/>
          <p:nvPr>
            <p:ph type="title"/>
          </p:nvPr>
        </p:nvSpPr>
        <p:spPr>
          <a:prstGeom prst="rect">
            <a:avLst/>
          </a:prstGeom>
        </p:spPr>
        <p:txBody>
          <a:bodyPr/>
          <a:lstStyle/>
          <a:p>
            <a:pPr/>
            <a:r>
              <a:t>Adaptive Integrand Decomposition</a:t>
            </a:r>
          </a:p>
        </p:txBody>
      </p:sp>
      <p:sp>
        <p:nvSpPr>
          <p:cNvPr id="437" name="Clever choice of parameter for momentum space reveals, so called, spurious terms which will vanish under integration.…"/>
          <p:cNvSpPr txBox="1"/>
          <p:nvPr>
            <p:ph type="body" idx="1"/>
          </p:nvPr>
        </p:nvSpPr>
        <p:spPr>
          <a:xfrm>
            <a:off x="825500" y="3164267"/>
            <a:ext cx="11353800" cy="6223001"/>
          </a:xfrm>
          <a:prstGeom prst="rect">
            <a:avLst/>
          </a:prstGeom>
        </p:spPr>
        <p:txBody>
          <a:bodyPr anchor="t"/>
          <a:lstStyle/>
          <a:p>
            <a:pPr>
              <a:buBlip>
                <a:blip r:embed="rId2"/>
              </a:buBlip>
            </a:pPr>
            <a:r>
              <a:t>Clever choice of parameter for momentum space reveals, so called, spurious terms which will vanish under integration.</a:t>
            </a:r>
          </a:p>
          <a:p>
            <a:pPr>
              <a:buBlip>
                <a:blip r:embed="rId2"/>
              </a:buBlip>
            </a:pPr>
            <a:r>
              <a:t>This choice makes the polynomial division problems into a set of liner equation.</a:t>
            </a:r>
          </a:p>
        </p:txBody>
      </p:sp>
      <p:sp>
        <p:nvSpPr>
          <p:cNvPr id="438" name="Slide Number"/>
          <p:cNvSpPr txBox="1"/>
          <p:nvPr>
            <p:ph type="sldNum" sz="quarter" idx="4294967295"/>
          </p:nvPr>
        </p:nvSpPr>
        <p:spPr>
          <a:xfrm>
            <a:off x="6337299" y="8991600"/>
            <a:ext cx="3429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sp>
        <p:nvSpPr>
          <p:cNvPr id="439" name="P. Mastrolia, T. Peraro and A. Primo, JHEP 1680, 164(2016)"/>
          <p:cNvSpPr txBox="1"/>
          <p:nvPr/>
        </p:nvSpPr>
        <p:spPr>
          <a:xfrm>
            <a:off x="1647285" y="7825557"/>
            <a:ext cx="10692557"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2" algn="r">
              <a:spcBef>
                <a:spcPts val="5200"/>
              </a:spcBef>
              <a:defRPr sz="3000">
                <a:solidFill>
                  <a:srgbClr val="0096FF"/>
                </a:solidFill>
              </a:defRPr>
            </a:pPr>
            <a:r>
              <a:t>P. Mastrolia, T. Peraro and A. Primo, JHEP 1680, 164(2016)</a:t>
            </a:r>
          </a:p>
        </p:txBody>
      </p:sp>
      <p:pic>
        <p:nvPicPr>
          <p:cNvPr id="440" name="Image" descr="Image"/>
          <p:cNvPicPr>
            <a:picLocks noChangeAspect="1"/>
          </p:cNvPicPr>
          <p:nvPr/>
        </p:nvPicPr>
        <p:blipFill>
          <a:blip r:embed="rId3">
            <a:extLst/>
          </a:blip>
          <a:stretch>
            <a:fillRect/>
          </a:stretch>
        </p:blipFill>
        <p:spPr>
          <a:xfrm>
            <a:off x="5072902" y="4959234"/>
            <a:ext cx="2858995" cy="546101"/>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Groebner bases"/>
          <p:cNvSpPr txBox="1"/>
          <p:nvPr>
            <p:ph type="title"/>
          </p:nvPr>
        </p:nvSpPr>
        <p:spPr>
          <a:prstGeom prst="rect">
            <a:avLst/>
          </a:prstGeom>
        </p:spPr>
        <p:txBody>
          <a:bodyPr/>
          <a:lstStyle/>
          <a:p>
            <a:pPr/>
            <a:r>
              <a:t>Groebner bases</a:t>
            </a:r>
          </a:p>
        </p:txBody>
      </p:sp>
      <p:sp>
        <p:nvSpPr>
          <p:cNvPr id="443" name="unique remainder…"/>
          <p:cNvSpPr txBox="1"/>
          <p:nvPr>
            <p:ph type="body" idx="1"/>
          </p:nvPr>
        </p:nvSpPr>
        <p:spPr>
          <a:prstGeom prst="rect">
            <a:avLst/>
          </a:prstGeom>
        </p:spPr>
        <p:txBody>
          <a:bodyPr/>
          <a:lstStyle/>
          <a:p>
            <a:pPr>
              <a:buBlip>
                <a:blip r:embed="rId2"/>
              </a:buBlip>
            </a:pPr>
            <a:r>
              <a:rPr>
                <a:solidFill>
                  <a:srgbClr val="FF2600"/>
                </a:solidFill>
              </a:rPr>
              <a:t>unique</a:t>
            </a:r>
            <a:r>
              <a:t> remainder</a:t>
            </a:r>
          </a:p>
          <a:p>
            <a:pPr>
              <a:buBlip>
                <a:blip r:embed="rId2"/>
              </a:buBlip>
            </a:pPr>
            <a:r>
              <a:rPr>
                <a:solidFill>
                  <a:srgbClr val="FF2600"/>
                </a:solidFill>
              </a:rPr>
              <a:t>iff condition</a:t>
            </a:r>
            <a:r>
              <a:t> for ideal membership</a:t>
            </a:r>
          </a:p>
          <a:p>
            <a:pPr>
              <a:buBlip>
                <a:blip r:embed="rId2"/>
              </a:buBlip>
            </a:pPr>
            <a:r>
              <a:t>generating algorithm (Buchberger, F4, etc.)</a:t>
            </a:r>
          </a:p>
        </p:txBody>
      </p:sp>
      <p:sp>
        <p:nvSpPr>
          <p:cNvPr id="444" name="Ideals, varieties, and algorithms (Cox, Littele, and O’Shea)"/>
          <p:cNvSpPr txBox="1"/>
          <p:nvPr/>
        </p:nvSpPr>
        <p:spPr>
          <a:xfrm>
            <a:off x="2061231" y="8284725"/>
            <a:ext cx="10352671"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2" algn="r">
              <a:spcBef>
                <a:spcPts val="5200"/>
              </a:spcBef>
              <a:defRPr sz="3000">
                <a:solidFill>
                  <a:srgbClr val="0096FF"/>
                </a:solidFill>
              </a:defRPr>
            </a:pPr>
            <a:r>
              <a:t>Ideals, varieties, and algorithms (Cox, Littele, and O’Shea)</a:t>
            </a:r>
          </a:p>
        </p:txBody>
      </p:sp>
      <p:sp>
        <p:nvSpPr>
          <p:cNvPr id="445" name="Slide Number"/>
          <p:cNvSpPr txBox="1"/>
          <p:nvPr>
            <p:ph type="sldNum" sz="quarter" idx="4294967295"/>
          </p:nvPr>
        </p:nvSpPr>
        <p:spPr>
          <a:xfrm>
            <a:off x="6337299" y="8991600"/>
            <a:ext cx="3429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sp>
        <p:nvSpPr>
          <p:cNvPr id="446" name="Properties"/>
          <p:cNvSpPr txBox="1"/>
          <p:nvPr/>
        </p:nvSpPr>
        <p:spPr>
          <a:xfrm>
            <a:off x="5282778" y="2949032"/>
            <a:ext cx="2439244"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Properties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Reconstruction"/>
          <p:cNvSpPr txBox="1"/>
          <p:nvPr>
            <p:ph type="title"/>
          </p:nvPr>
        </p:nvSpPr>
        <p:spPr>
          <a:prstGeom prst="rect">
            <a:avLst/>
          </a:prstGeom>
        </p:spPr>
        <p:txBody>
          <a:bodyPr/>
          <a:lstStyle/>
          <a:p>
            <a:pPr/>
            <a:r>
              <a:t>Reconstruction</a:t>
            </a:r>
          </a:p>
        </p:txBody>
      </p:sp>
      <p:sp>
        <p:nvSpPr>
          <p:cNvPr id="449" name="Black-box problem, i.e., we can access only input-output data.…"/>
          <p:cNvSpPr txBox="1"/>
          <p:nvPr>
            <p:ph type="body" idx="1"/>
          </p:nvPr>
        </p:nvSpPr>
        <p:spPr>
          <a:prstGeom prst="rect">
            <a:avLst/>
          </a:prstGeom>
        </p:spPr>
        <p:txBody>
          <a:bodyPr anchor="t"/>
          <a:lstStyle/>
          <a:p>
            <a:pPr>
              <a:buBlip>
                <a:blip r:embed="rId2"/>
              </a:buBlip>
            </a:pPr>
            <a:r>
              <a:t>Black-box problem, i.e., we can access only input-output data.</a:t>
            </a:r>
          </a:p>
          <a:p>
            <a:pPr>
              <a:buBlip>
                <a:blip r:embed="rId2"/>
              </a:buBlip>
            </a:pPr>
            <a:r>
              <a:t>From the table of in-out, i.e., a sub-graph of the function, we build the function itself.</a:t>
            </a:r>
          </a:p>
        </p:txBody>
      </p:sp>
      <p:sp>
        <p:nvSpPr>
          <p:cNvPr id="450" name="Slide Number"/>
          <p:cNvSpPr txBox="1"/>
          <p:nvPr>
            <p:ph type="sldNum" sz="quarter" idx="4294967295"/>
          </p:nvPr>
        </p:nvSpPr>
        <p:spPr>
          <a:xfrm>
            <a:off x="6337299" y="8991600"/>
            <a:ext cx="3429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pic>
        <p:nvPicPr>
          <p:cNvPr id="451" name="Image" descr="Image"/>
          <p:cNvPicPr>
            <a:picLocks noChangeAspect="1"/>
          </p:cNvPicPr>
          <p:nvPr/>
        </p:nvPicPr>
        <p:blipFill>
          <a:blip r:embed="rId3">
            <a:extLst/>
          </a:blip>
          <a:stretch>
            <a:fillRect/>
          </a:stretch>
        </p:blipFill>
        <p:spPr>
          <a:xfrm>
            <a:off x="2069651" y="6088006"/>
            <a:ext cx="8865498" cy="285446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Leading Order, Next Leading Order, and higher"/>
          <p:cNvSpPr txBox="1"/>
          <p:nvPr>
            <p:ph type="title"/>
          </p:nvPr>
        </p:nvSpPr>
        <p:spPr>
          <a:prstGeom prst="rect">
            <a:avLst/>
          </a:prstGeom>
        </p:spPr>
        <p:txBody>
          <a:bodyPr/>
          <a:lstStyle>
            <a:lvl1pPr defTabSz="484886">
              <a:defRPr spc="265" sz="5312">
                <a:effectLst>
                  <a:outerShdw sx="100000" sy="100000" kx="0" ky="0" algn="b" rotWithShape="0" blurRad="21082" dist="21082" dir="16200000">
                    <a:srgbClr val="3A3A3A">
                      <a:alpha val="70000"/>
                    </a:srgbClr>
                  </a:outerShdw>
                </a:effectLst>
              </a:defRPr>
            </a:lvl1pPr>
          </a:lstStyle>
          <a:p>
            <a:pPr/>
            <a:r>
              <a:t>Leading Order, Next Leading Order, and higher</a:t>
            </a:r>
          </a:p>
        </p:txBody>
      </p:sp>
      <p:sp>
        <p:nvSpPr>
          <p:cNvPr id="147" name="A scattering amplitude is computed using a perturbation series:…"/>
          <p:cNvSpPr txBox="1"/>
          <p:nvPr>
            <p:ph type="body" idx="4294967295"/>
          </p:nvPr>
        </p:nvSpPr>
        <p:spPr>
          <a:xfrm>
            <a:off x="825500" y="2705100"/>
            <a:ext cx="11353800" cy="6223000"/>
          </a:xfrm>
          <a:prstGeom prst="rect">
            <a:avLst/>
          </a:prstGeom>
        </p:spPr>
        <p:txBody>
          <a:bodyPr/>
          <a:lstStyle/>
          <a:p>
            <a:pPr marL="0" indent="0" defTabSz="572516">
              <a:spcBef>
                <a:spcPts val="5000"/>
              </a:spcBef>
              <a:buSzTx/>
              <a:buNone/>
              <a:defRPr sz="3528">
                <a:effectLst>
                  <a:outerShdw sx="100000" sy="100000" kx="0" ky="0" algn="b" rotWithShape="0" blurRad="24892" dist="12446" dir="0">
                    <a:srgbClr val="FFFFFF">
                      <a:alpha val="45000"/>
                    </a:srgbClr>
                  </a:outerShdw>
                </a:effectLst>
              </a:defRPr>
            </a:pPr>
            <a:r>
              <a:t>A scattering amplitude is computed using a </a:t>
            </a:r>
            <a:r>
              <a:rPr>
                <a:solidFill>
                  <a:srgbClr val="FF2600"/>
                </a:solidFill>
              </a:rPr>
              <a:t>perturbation series</a:t>
            </a:r>
            <a:r>
              <a:t>:</a:t>
            </a:r>
          </a:p>
          <a:p>
            <a:pPr marL="0" indent="0" defTabSz="572516">
              <a:spcBef>
                <a:spcPts val="5000"/>
              </a:spcBef>
              <a:buSzTx/>
              <a:buNone/>
              <a:defRPr sz="3528">
                <a:effectLst>
                  <a:outerShdw sx="100000" sy="100000" kx="0" ky="0" algn="b" rotWithShape="0" blurRad="24892" dist="12446" dir="0">
                    <a:srgbClr val="FFFFFF">
                      <a:alpha val="45000"/>
                    </a:srgbClr>
                  </a:outerShdw>
                </a:effectLst>
              </a:defRPr>
            </a:pPr>
          </a:p>
          <a:p>
            <a:pPr marL="0" indent="0" defTabSz="572516">
              <a:spcBef>
                <a:spcPts val="5000"/>
              </a:spcBef>
              <a:buSzTx/>
              <a:buNone/>
              <a:defRPr sz="3528">
                <a:effectLst>
                  <a:outerShdw sx="100000" sy="100000" kx="0" ky="0" algn="b" rotWithShape="0" blurRad="24892" dist="12446" dir="0">
                    <a:srgbClr val="FFFFFF">
                      <a:alpha val="45000"/>
                    </a:srgbClr>
                  </a:outerShdw>
                </a:effectLst>
              </a:defRPr>
            </a:pPr>
            <a:r>
              <a:t>To understand interactions more deeply and to compare with experiments more accurately, it is required to reduce the theoretical uncertainty.</a:t>
            </a:r>
          </a:p>
          <a:p>
            <a:pPr marL="0" indent="0" defTabSz="572516">
              <a:spcBef>
                <a:spcPts val="5000"/>
              </a:spcBef>
              <a:buSzTx/>
              <a:buNone/>
              <a:defRPr sz="3528">
                <a:effectLst>
                  <a:outerShdw sx="100000" sy="100000" kx="0" ky="0" algn="b" rotWithShape="0" blurRad="24892" dist="12446" dir="0">
                    <a:srgbClr val="FFFFFF">
                      <a:alpha val="45000"/>
                    </a:srgbClr>
                  </a:outerShdw>
                </a:effectLst>
              </a:defRPr>
            </a:pPr>
            <a:r>
              <a:t>This will be achieved by taking </a:t>
            </a:r>
            <a:r>
              <a:rPr>
                <a:solidFill>
                  <a:srgbClr val="FF2600"/>
                </a:solidFill>
              </a:rPr>
              <a:t>higher loop</a:t>
            </a:r>
            <a:r>
              <a:t> amplitudes.</a:t>
            </a:r>
          </a:p>
        </p:txBody>
      </p:sp>
      <p:sp>
        <p:nvSpPr>
          <p:cNvPr id="148" name="Slide Number"/>
          <p:cNvSpPr txBox="1"/>
          <p:nvPr>
            <p:ph type="sldNum" sz="quarter" idx="4294967295"/>
          </p:nvPr>
        </p:nvSpPr>
        <p:spPr>
          <a:xfrm>
            <a:off x="6394449" y="8991600"/>
            <a:ext cx="2286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grpSp>
        <p:nvGrpSpPr>
          <p:cNvPr id="151" name="Group"/>
          <p:cNvGrpSpPr/>
          <p:nvPr/>
        </p:nvGrpSpPr>
        <p:grpSpPr>
          <a:xfrm>
            <a:off x="2462156" y="4223968"/>
            <a:ext cx="3613042" cy="1305664"/>
            <a:chOff x="0" y="0"/>
            <a:chExt cx="3613040" cy="1305663"/>
          </a:xfrm>
        </p:grpSpPr>
        <p:pic>
          <p:nvPicPr>
            <p:cNvPr id="149" name="Image" descr="Image"/>
            <p:cNvPicPr>
              <a:picLocks noChangeAspect="1"/>
            </p:cNvPicPr>
            <p:nvPr/>
          </p:nvPicPr>
          <p:blipFill>
            <a:blip r:embed="rId2">
              <a:extLst/>
            </a:blip>
            <a:srcRect l="0" t="0" r="0" b="0"/>
            <a:stretch>
              <a:fillRect/>
            </a:stretch>
          </p:blipFill>
          <p:spPr>
            <a:xfrm>
              <a:off x="0" y="0"/>
              <a:ext cx="1645673" cy="1305609"/>
            </a:xfrm>
            <a:prstGeom prst="rect">
              <a:avLst/>
            </a:prstGeom>
            <a:ln w="12700" cap="flat">
              <a:noFill/>
              <a:miter lim="400000"/>
            </a:ln>
            <a:effectLst/>
          </p:spPr>
        </p:pic>
        <p:pic>
          <p:nvPicPr>
            <p:cNvPr id="150" name="Image" descr="Image"/>
            <p:cNvPicPr>
              <a:picLocks noChangeAspect="1"/>
            </p:cNvPicPr>
            <p:nvPr/>
          </p:nvPicPr>
          <p:blipFill>
            <a:blip r:embed="rId3">
              <a:extLst/>
            </a:blip>
            <a:stretch>
              <a:fillRect/>
            </a:stretch>
          </p:blipFill>
          <p:spPr>
            <a:xfrm>
              <a:off x="1588834" y="55"/>
              <a:ext cx="2024207" cy="1305609"/>
            </a:xfrm>
            <a:prstGeom prst="rect">
              <a:avLst/>
            </a:prstGeom>
            <a:ln w="12700" cap="flat">
              <a:noFill/>
              <a:miter lim="400000"/>
            </a:ln>
            <a:effectLst/>
          </p:spPr>
        </p:pic>
      </p:grpSp>
      <p:pic>
        <p:nvPicPr>
          <p:cNvPr id="152" name="Image" descr="Image"/>
          <p:cNvPicPr>
            <a:picLocks noChangeAspect="1"/>
          </p:cNvPicPr>
          <p:nvPr/>
        </p:nvPicPr>
        <p:blipFill>
          <a:blip r:embed="rId4">
            <a:extLst/>
          </a:blip>
          <a:stretch>
            <a:fillRect/>
          </a:stretch>
        </p:blipFill>
        <p:spPr>
          <a:xfrm>
            <a:off x="6055207" y="4223996"/>
            <a:ext cx="1585051" cy="1305609"/>
          </a:xfrm>
          <a:prstGeom prst="rect">
            <a:avLst/>
          </a:prstGeom>
          <a:ln w="12700">
            <a:miter lim="400000"/>
          </a:ln>
        </p:spPr>
      </p:pic>
      <p:pic>
        <p:nvPicPr>
          <p:cNvPr id="153" name="Image" descr="Image"/>
          <p:cNvPicPr>
            <a:picLocks noChangeAspect="1"/>
          </p:cNvPicPr>
          <p:nvPr/>
        </p:nvPicPr>
        <p:blipFill>
          <a:blip r:embed="rId5">
            <a:extLst/>
          </a:blip>
          <a:stretch>
            <a:fillRect/>
          </a:stretch>
        </p:blipFill>
        <p:spPr>
          <a:xfrm>
            <a:off x="7590123" y="4223996"/>
            <a:ext cx="2952521" cy="130560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2" grpId="2"/>
      <p:bldP build="whole" bldLvl="1" animBg="1" rev="0" advAuto="0" spid="153" grpId="3"/>
      <p:bldP build="whole" bldLvl="1" animBg="1" rev="0" advAuto="0" spid="151" grpId="1"/>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over finite fields"/>
          <p:cNvSpPr txBox="1"/>
          <p:nvPr>
            <p:ph type="title"/>
          </p:nvPr>
        </p:nvSpPr>
        <p:spPr>
          <a:prstGeom prst="rect">
            <a:avLst/>
          </a:prstGeom>
        </p:spPr>
        <p:txBody>
          <a:bodyPr/>
          <a:lstStyle/>
          <a:p>
            <a:pPr/>
            <a:r>
              <a:t>over finite fields</a:t>
            </a:r>
          </a:p>
        </p:txBody>
      </p:sp>
      <p:sp>
        <p:nvSpPr>
          <p:cNvPr id="454" name="For efficiency, but it can also prevent from the machine size integer overflow.…"/>
          <p:cNvSpPr txBox="1"/>
          <p:nvPr>
            <p:ph type="body" idx="1"/>
          </p:nvPr>
        </p:nvSpPr>
        <p:spPr>
          <a:prstGeom prst="rect">
            <a:avLst/>
          </a:prstGeom>
        </p:spPr>
        <p:txBody>
          <a:bodyPr anchor="t"/>
          <a:lstStyle/>
          <a:p>
            <a:pPr>
              <a:buBlip>
                <a:blip r:embed="rId2"/>
              </a:buBlip>
            </a:pPr>
            <a:r>
              <a:t>For efficiency, but it can also prevent from the machine size integer </a:t>
            </a:r>
            <a:r>
              <a:rPr>
                <a:solidFill>
                  <a:srgbClr val="FF2600"/>
                </a:solidFill>
              </a:rPr>
              <a:t>overflow</a:t>
            </a:r>
            <a:r>
              <a:t>.</a:t>
            </a:r>
          </a:p>
          <a:p>
            <a:pPr marL="0" indent="0">
              <a:buSzTx/>
              <a:buNone/>
              <a:defRPr sz="2700"/>
            </a:pPr>
            <a:r>
              <a:t>Extended Euclidean algorithm as a constructive proof for Bezöut's lemma</a:t>
            </a:r>
          </a:p>
          <a:p>
            <a:pPr marL="0" indent="0">
              <a:buSzTx/>
              <a:buNone/>
              <a:defRPr sz="2700"/>
            </a:pPr>
            <a:r>
              <a:t>Chinese remainder theorem</a:t>
            </a:r>
          </a:p>
        </p:txBody>
      </p:sp>
      <p:sp>
        <p:nvSpPr>
          <p:cNvPr id="455" name="Slide Number"/>
          <p:cNvSpPr txBox="1"/>
          <p:nvPr>
            <p:ph type="sldNum" sz="quarter" idx="4294967295"/>
          </p:nvPr>
        </p:nvSpPr>
        <p:spPr>
          <a:xfrm>
            <a:off x="6337299" y="8991600"/>
            <a:ext cx="3429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sp>
        <p:nvSpPr>
          <p:cNvPr id="456" name="P. S . Wang, SYMSAC ’81, ACM, 1981…"/>
          <p:cNvSpPr txBox="1"/>
          <p:nvPr/>
        </p:nvSpPr>
        <p:spPr>
          <a:xfrm>
            <a:off x="7539017" y="7827611"/>
            <a:ext cx="4729858" cy="80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200">
                <a:solidFill>
                  <a:srgbClr val="0096FF"/>
                </a:solidFill>
              </a:defRPr>
            </a:pPr>
            <a:r>
              <a:t>P. S . Wang, SYMSAC ’81, ACM, 1981</a:t>
            </a:r>
          </a:p>
          <a:p>
            <a:pPr>
              <a:defRPr sz="2200">
                <a:solidFill>
                  <a:srgbClr val="0096FF"/>
                </a:solidFill>
              </a:defRPr>
            </a:pPr>
            <a:r>
              <a:t>T. Peraro, JHEP 1612 (2016) 030 </a:t>
            </a:r>
          </a:p>
        </p:txBody>
      </p:sp>
      <p:sp>
        <p:nvSpPr>
          <p:cNvPr id="457" name="Rational number reconstruction for coefficients."/>
          <p:cNvSpPr txBox="1"/>
          <p:nvPr/>
        </p:nvSpPr>
        <p:spPr>
          <a:xfrm>
            <a:off x="2126853" y="6848800"/>
            <a:ext cx="8751094"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Rational number reconstruction for coefficients.</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EEA with Haskell code"/>
          <p:cNvSpPr txBox="1"/>
          <p:nvPr>
            <p:ph type="title"/>
          </p:nvPr>
        </p:nvSpPr>
        <p:spPr>
          <a:prstGeom prst="rect">
            <a:avLst/>
          </a:prstGeom>
        </p:spPr>
        <p:txBody>
          <a:bodyPr/>
          <a:lstStyle>
            <a:lvl1pPr>
              <a:defRPr spc="310" sz="6200"/>
            </a:lvl1pPr>
          </a:lstStyle>
          <a:p>
            <a:pPr/>
            <a:r>
              <a:t>EEA with Haskell code</a:t>
            </a:r>
          </a:p>
        </p:txBody>
      </p:sp>
      <p:grpSp>
        <p:nvGrpSpPr>
          <p:cNvPr id="462" name="Group"/>
          <p:cNvGrpSpPr/>
          <p:nvPr/>
        </p:nvGrpSpPr>
        <p:grpSpPr>
          <a:xfrm>
            <a:off x="599520" y="2518260"/>
            <a:ext cx="11353801" cy="5302454"/>
            <a:chOff x="0" y="0"/>
            <a:chExt cx="11353800" cy="5302452"/>
          </a:xfrm>
        </p:grpSpPr>
        <p:pic>
          <p:nvPicPr>
            <p:cNvPr id="460" name="Image" descr="Image"/>
            <p:cNvPicPr>
              <a:picLocks noChangeAspect="1"/>
            </p:cNvPicPr>
            <p:nvPr/>
          </p:nvPicPr>
          <p:blipFill>
            <a:blip r:embed="rId2">
              <a:extLst/>
            </a:blip>
            <a:stretch>
              <a:fillRect/>
            </a:stretch>
          </p:blipFill>
          <p:spPr>
            <a:xfrm>
              <a:off x="4908464" y="936322"/>
              <a:ext cx="6445336" cy="4293125"/>
            </a:xfrm>
            <a:prstGeom prst="rect">
              <a:avLst/>
            </a:prstGeom>
            <a:ln w="12700" cap="flat">
              <a:noFill/>
              <a:miter lim="400000"/>
            </a:ln>
            <a:effectLst/>
          </p:spPr>
        </p:pic>
        <p:pic>
          <p:nvPicPr>
            <p:cNvPr id="461" name="Image" descr="Image"/>
            <p:cNvPicPr>
              <a:picLocks noChangeAspect="1"/>
            </p:cNvPicPr>
            <p:nvPr/>
          </p:nvPicPr>
          <p:blipFill>
            <a:blip r:embed="rId3">
              <a:extLst/>
            </a:blip>
            <a:stretch>
              <a:fillRect/>
            </a:stretch>
          </p:blipFill>
          <p:spPr>
            <a:xfrm>
              <a:off x="0" y="0"/>
              <a:ext cx="6580152" cy="5302453"/>
            </a:xfrm>
            <a:prstGeom prst="rect">
              <a:avLst/>
            </a:prstGeom>
            <a:ln w="12700" cap="flat">
              <a:noFill/>
              <a:miter lim="400000"/>
            </a:ln>
            <a:effectLst/>
          </p:spPr>
        </p:pic>
      </p:grpSp>
      <p:pic>
        <p:nvPicPr>
          <p:cNvPr id="463" name="Image" descr="Image"/>
          <p:cNvPicPr>
            <a:picLocks noChangeAspect="1"/>
          </p:cNvPicPr>
          <p:nvPr/>
        </p:nvPicPr>
        <p:blipFill>
          <a:blip r:embed="rId4">
            <a:extLst/>
          </a:blip>
          <a:stretch>
            <a:fillRect/>
          </a:stretch>
        </p:blipFill>
        <p:spPr>
          <a:xfrm>
            <a:off x="2933069" y="8091073"/>
            <a:ext cx="6686703" cy="1337341"/>
          </a:xfrm>
          <a:prstGeom prst="rect">
            <a:avLst/>
          </a:prstGeom>
          <a:ln w="12700">
            <a:miter lim="400000"/>
          </a:ln>
        </p:spPr>
      </p:pic>
      <p:sp>
        <p:nvSpPr>
          <p:cNvPr id="464" name="Slide Number"/>
          <p:cNvSpPr txBox="1"/>
          <p:nvPr>
            <p:ph type="sldNum" sz="quarter" idx="4294967295"/>
          </p:nvPr>
        </p:nvSpPr>
        <p:spPr>
          <a:xfrm>
            <a:off x="6337299" y="8991600"/>
            <a:ext cx="3429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3" grpId="1"/>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crt with Haskell code"/>
          <p:cNvSpPr txBox="1"/>
          <p:nvPr>
            <p:ph type="title"/>
          </p:nvPr>
        </p:nvSpPr>
        <p:spPr>
          <a:prstGeom prst="rect">
            <a:avLst/>
          </a:prstGeom>
        </p:spPr>
        <p:txBody>
          <a:bodyPr/>
          <a:lstStyle>
            <a:lvl1pPr>
              <a:defRPr spc="310" sz="6200"/>
            </a:lvl1pPr>
          </a:lstStyle>
          <a:p>
            <a:pPr/>
            <a:r>
              <a:t> crt with Haskell code </a:t>
            </a:r>
          </a:p>
        </p:txBody>
      </p:sp>
      <p:pic>
        <p:nvPicPr>
          <p:cNvPr id="467" name="Image" descr="Image"/>
          <p:cNvPicPr>
            <a:picLocks noChangeAspect="1"/>
          </p:cNvPicPr>
          <p:nvPr/>
        </p:nvPicPr>
        <p:blipFill>
          <a:blip r:embed="rId2">
            <a:extLst/>
          </a:blip>
          <a:stretch>
            <a:fillRect/>
          </a:stretch>
        </p:blipFill>
        <p:spPr>
          <a:xfrm>
            <a:off x="436312" y="2442413"/>
            <a:ext cx="8391252" cy="3043953"/>
          </a:xfrm>
          <a:prstGeom prst="rect">
            <a:avLst/>
          </a:prstGeom>
          <a:ln w="12700">
            <a:miter lim="400000"/>
          </a:ln>
        </p:spPr>
      </p:pic>
      <p:pic>
        <p:nvPicPr>
          <p:cNvPr id="468" name="Image" descr="Image"/>
          <p:cNvPicPr>
            <a:picLocks noChangeAspect="1"/>
          </p:cNvPicPr>
          <p:nvPr/>
        </p:nvPicPr>
        <p:blipFill>
          <a:blip r:embed="rId3">
            <a:extLst/>
          </a:blip>
          <a:stretch>
            <a:fillRect/>
          </a:stretch>
        </p:blipFill>
        <p:spPr>
          <a:xfrm>
            <a:off x="436312" y="5791307"/>
            <a:ext cx="7280809" cy="3521987"/>
          </a:xfrm>
          <a:prstGeom prst="rect">
            <a:avLst/>
          </a:prstGeom>
          <a:ln w="12700">
            <a:miter lim="400000"/>
          </a:ln>
        </p:spPr>
      </p:pic>
      <p:sp>
        <p:nvSpPr>
          <p:cNvPr id="469" name="Slide Number"/>
          <p:cNvSpPr txBox="1"/>
          <p:nvPr>
            <p:ph type="sldNum" sz="quarter" idx="4294967295"/>
          </p:nvPr>
        </p:nvSpPr>
        <p:spPr>
          <a:xfrm>
            <a:off x="6337299" y="8991600"/>
            <a:ext cx="3429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grpSp>
        <p:nvGrpSpPr>
          <p:cNvPr id="472" name="Group"/>
          <p:cNvGrpSpPr/>
          <p:nvPr/>
        </p:nvGrpSpPr>
        <p:grpSpPr>
          <a:xfrm>
            <a:off x="3735004" y="5527632"/>
            <a:ext cx="8852645" cy="777421"/>
            <a:chOff x="0" y="0"/>
            <a:chExt cx="8852644" cy="777419"/>
          </a:xfrm>
        </p:grpSpPr>
        <p:sp>
          <p:nvSpPr>
            <p:cNvPr id="470" name="This can merge several prime fields into a quotient ring of big product."/>
            <p:cNvSpPr txBox="1"/>
            <p:nvPr/>
          </p:nvSpPr>
          <p:spPr>
            <a:xfrm>
              <a:off x="0" y="-1"/>
              <a:ext cx="8852645" cy="419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200">
                  <a:solidFill>
                    <a:srgbClr val="FF2600"/>
                  </a:solidFill>
                </a:defRPr>
              </a:lvl1pPr>
            </a:lstStyle>
            <a:p>
              <a:pPr/>
              <a:r>
                <a:t>This can merge several prime fields into a quotient ring of big product. </a:t>
              </a:r>
            </a:p>
          </p:txBody>
        </p:sp>
        <p:pic>
          <p:nvPicPr>
            <p:cNvPr id="471" name="Image" descr="Image"/>
            <p:cNvPicPr>
              <a:picLocks noChangeAspect="1"/>
            </p:cNvPicPr>
            <p:nvPr/>
          </p:nvPicPr>
          <p:blipFill>
            <a:blip r:embed="rId4">
              <a:extLst/>
            </a:blip>
            <a:stretch>
              <a:fillRect/>
            </a:stretch>
          </p:blipFill>
          <p:spPr>
            <a:xfrm>
              <a:off x="3635334" y="460366"/>
              <a:ext cx="5139596" cy="317054"/>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2" grpId="1"/>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Haskell language"/>
          <p:cNvSpPr txBox="1"/>
          <p:nvPr>
            <p:ph type="title"/>
          </p:nvPr>
        </p:nvSpPr>
        <p:spPr>
          <a:prstGeom prst="rect">
            <a:avLst/>
          </a:prstGeom>
        </p:spPr>
        <p:txBody>
          <a:bodyPr/>
          <a:lstStyle/>
          <a:p>
            <a:pPr/>
            <a:r>
              <a:t>Haskell language</a:t>
            </a:r>
          </a:p>
        </p:txBody>
      </p:sp>
      <p:sp>
        <p:nvSpPr>
          <p:cNvPr id="475" name="A standardized purely functional lazy language for general purpose."/>
          <p:cNvSpPr txBox="1"/>
          <p:nvPr>
            <p:ph type="body" idx="1"/>
          </p:nvPr>
        </p:nvSpPr>
        <p:spPr>
          <a:prstGeom prst="rect">
            <a:avLst/>
          </a:prstGeom>
        </p:spPr>
        <p:txBody>
          <a:bodyPr anchor="t"/>
          <a:lstStyle>
            <a:lvl1pPr>
              <a:buBlip>
                <a:blip r:embed="rId2"/>
              </a:buBlip>
            </a:lvl1pPr>
          </a:lstStyle>
          <a:p>
            <a:pPr/>
            <a:r>
              <a:t>A standardized purely functional lazy language for general purpose.</a:t>
            </a:r>
          </a:p>
        </p:txBody>
      </p:sp>
      <p:sp>
        <p:nvSpPr>
          <p:cNvPr id="476" name="www.haskell.org"/>
          <p:cNvSpPr txBox="1"/>
          <p:nvPr/>
        </p:nvSpPr>
        <p:spPr>
          <a:xfrm>
            <a:off x="4958159" y="3911965"/>
            <a:ext cx="3088482"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www.haskell.org</a:t>
            </a:r>
          </a:p>
        </p:txBody>
      </p:sp>
      <p:pic>
        <p:nvPicPr>
          <p:cNvPr id="477" name="Image" descr="Image"/>
          <p:cNvPicPr>
            <a:picLocks noChangeAspect="1"/>
          </p:cNvPicPr>
          <p:nvPr/>
        </p:nvPicPr>
        <p:blipFill>
          <a:blip r:embed="rId4">
            <a:extLst/>
          </a:blip>
          <a:stretch>
            <a:fillRect/>
          </a:stretch>
        </p:blipFill>
        <p:spPr>
          <a:xfrm>
            <a:off x="5557359" y="4725540"/>
            <a:ext cx="1890083" cy="1337924"/>
          </a:xfrm>
          <a:prstGeom prst="rect">
            <a:avLst/>
          </a:prstGeom>
          <a:ln w="12700">
            <a:miter lim="400000"/>
          </a:ln>
        </p:spPr>
      </p:pic>
      <p:sp>
        <p:nvSpPr>
          <p:cNvPr id="478" name="Slide Number"/>
          <p:cNvSpPr txBox="1"/>
          <p:nvPr>
            <p:ph type="sldNum" sz="quarter" idx="4294967295"/>
          </p:nvPr>
        </p:nvSpPr>
        <p:spPr>
          <a:xfrm>
            <a:off x="6337299" y="8991600"/>
            <a:ext cx="3429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sp>
        <p:nvSpPr>
          <p:cNvPr id="479" name="Haskell is a computer programming language.…"/>
          <p:cNvSpPr txBox="1"/>
          <p:nvPr/>
        </p:nvSpPr>
        <p:spPr>
          <a:xfrm>
            <a:off x="552449" y="6318237"/>
            <a:ext cx="11899902" cy="28092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i="1" sz="2300"/>
            </a:pPr>
            <a:r>
              <a:t>Haskell is a computer programming language. </a:t>
            </a:r>
          </a:p>
          <a:p>
            <a:pPr algn="l">
              <a:defRPr i="1" sz="2300"/>
            </a:pPr>
            <a:r>
              <a:t>In particular, it is a </a:t>
            </a:r>
            <a:r>
              <a:rPr>
                <a:solidFill>
                  <a:srgbClr val="C4451D"/>
                </a:solidFill>
                <a:hlinkClick r:id="rId5" invalidUrl="" action="" tgtFrame="" tooltip="" history="1" highlightClick="0" endSnd="0"/>
              </a:rPr>
              <a:t>polymorphically</a:t>
            </a:r>
            <a:r>
              <a:t> </a:t>
            </a:r>
            <a:r>
              <a:rPr>
                <a:solidFill>
                  <a:srgbClr val="C4451D"/>
                </a:solidFill>
                <a:hlinkClick r:id="rId6" invalidUrl="" action="" tgtFrame="" tooltip="" history="1" highlightClick="0" endSnd="0"/>
              </a:rPr>
              <a:t>statically typed</a:t>
            </a:r>
            <a:r>
              <a:t>, </a:t>
            </a:r>
            <a:r>
              <a:rPr>
                <a:solidFill>
                  <a:srgbClr val="C4451D"/>
                </a:solidFill>
                <a:hlinkClick r:id="rId7" invalidUrl="" action="" tgtFrame="" tooltip="" history="1" highlightClick="0" endSnd="0"/>
              </a:rPr>
              <a:t>lazy</a:t>
            </a:r>
            <a:r>
              <a:t>, </a:t>
            </a:r>
            <a:r>
              <a:rPr>
                <a:solidFill>
                  <a:srgbClr val="C4451D"/>
                </a:solidFill>
                <a:hlinkClick r:id="rId8" invalidUrl="" action="" tgtFrame="" tooltip="" history="1" highlightClick="0" endSnd="0"/>
              </a:rPr>
              <a:t>purely functional</a:t>
            </a:r>
            <a:r>
              <a:t> language, quite different from most other programming languages.</a:t>
            </a:r>
          </a:p>
          <a:p>
            <a:pPr algn="l">
              <a:defRPr i="1" sz="2300"/>
            </a:pPr>
            <a:r>
              <a:t> The language is named for </a:t>
            </a:r>
            <a:r>
              <a:rPr>
                <a:solidFill>
                  <a:srgbClr val="C4451D"/>
                </a:solidFill>
                <a:hlinkClick r:id="rId9" invalidUrl="" action="" tgtFrame="" tooltip="" history="1" highlightClick="0" endSnd="0"/>
              </a:rPr>
              <a:t>Haskell Brooks Curry</a:t>
            </a:r>
            <a:r>
              <a:t>, whose work in mathematical logic serves as a foundation for functional languages. </a:t>
            </a:r>
          </a:p>
          <a:p>
            <a:pPr algn="l">
              <a:defRPr i="1" sz="2300"/>
            </a:pPr>
            <a:r>
              <a:t>Haskell is based on the </a:t>
            </a:r>
            <a:r>
              <a:rPr>
                <a:solidFill>
                  <a:srgbClr val="C4451D"/>
                </a:solidFill>
                <a:hlinkClick r:id="rId10" invalidUrl="" action="" tgtFrame="" tooltip="" history="1" highlightClick="0" endSnd="0"/>
              </a:rPr>
              <a:t>lambda calculus</a:t>
            </a:r>
            <a:r>
              <a:t>, hence the lambda we use as a logo.</a:t>
            </a:r>
          </a:p>
          <a:p>
            <a:pPr lvl="1" algn="r">
              <a:defRPr i="1" sz="2300"/>
            </a:pPr>
            <a:r>
              <a:rPr u="sng">
                <a:hlinkClick r:id="rId11" invalidUrl="" action="" tgtFrame="" tooltip="" history="1" highlightClick="0" endSnd="0"/>
              </a:rPr>
              <a:t>https://wiki.haskell.org/Introduction</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Haskell"/>
          <p:cNvSpPr txBox="1"/>
          <p:nvPr>
            <p:ph type="title"/>
          </p:nvPr>
        </p:nvSpPr>
        <p:spPr>
          <a:prstGeom prst="rect">
            <a:avLst/>
          </a:prstGeom>
        </p:spPr>
        <p:txBody>
          <a:bodyPr/>
          <a:lstStyle/>
          <a:p>
            <a:pPr/>
            <a:r>
              <a:t>Haskell</a:t>
            </a:r>
          </a:p>
        </p:txBody>
      </p:sp>
      <p:sp>
        <p:nvSpPr>
          <p:cNvPr id="482" name="What (definition) v.s. How (procedure)…"/>
          <p:cNvSpPr txBox="1"/>
          <p:nvPr>
            <p:ph type="body" idx="1"/>
          </p:nvPr>
        </p:nvSpPr>
        <p:spPr>
          <a:prstGeom prst="rect">
            <a:avLst/>
          </a:prstGeom>
        </p:spPr>
        <p:txBody>
          <a:bodyPr/>
          <a:lstStyle/>
          <a:p>
            <a:pPr>
              <a:buBlip>
                <a:blip r:embed="rId2"/>
              </a:buBlip>
            </a:pPr>
            <a:r>
              <a:t>What (definition) v.s. How (procedure)</a:t>
            </a:r>
          </a:p>
          <a:p>
            <a:pPr>
              <a:buBlip>
                <a:blip r:embed="rId2"/>
              </a:buBlip>
            </a:pPr>
            <a:r>
              <a:t>lambda calculus v.s. Turing machine</a:t>
            </a:r>
          </a:p>
          <a:p>
            <a:pPr>
              <a:buBlip>
                <a:blip r:embed="rId2"/>
              </a:buBlip>
            </a:pPr>
            <a:r>
              <a:t>immutable and lazy</a:t>
            </a:r>
          </a:p>
        </p:txBody>
      </p:sp>
      <p:sp>
        <p:nvSpPr>
          <p:cNvPr id="483" name="Slide Number"/>
          <p:cNvSpPr txBox="1"/>
          <p:nvPr>
            <p:ph type="sldNum" sz="quarter" idx="4294967295"/>
          </p:nvPr>
        </p:nvSpPr>
        <p:spPr>
          <a:xfrm>
            <a:off x="6337299" y="8991600"/>
            <a:ext cx="3429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pic>
        <p:nvPicPr>
          <p:cNvPr id="484" name="Image" descr="Image"/>
          <p:cNvPicPr>
            <a:picLocks noChangeAspect="1"/>
          </p:cNvPicPr>
          <p:nvPr/>
        </p:nvPicPr>
        <p:blipFill>
          <a:blip r:embed="rId3">
            <a:extLst/>
          </a:blip>
          <a:stretch>
            <a:fillRect/>
          </a:stretch>
        </p:blipFill>
        <p:spPr>
          <a:xfrm>
            <a:off x="1869209" y="2637070"/>
            <a:ext cx="1890083" cy="1337924"/>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6" name="differentialCrossSection.pdf" descr="differentialCrossSection.pdf"/>
          <p:cNvPicPr>
            <a:picLocks noChangeAspect="1"/>
          </p:cNvPicPr>
          <p:nvPr/>
        </p:nvPicPr>
        <p:blipFill>
          <a:blip r:embed="rId2">
            <a:extLst/>
          </a:blip>
          <a:stretch>
            <a:fillRect/>
          </a:stretch>
        </p:blipFill>
        <p:spPr>
          <a:xfrm>
            <a:off x="2243839" y="569557"/>
            <a:ext cx="8517122" cy="8851778"/>
          </a:xfrm>
          <a:prstGeom prst="rect">
            <a:avLst/>
          </a:prstGeom>
          <a:ln w="12700">
            <a:miter lim="400000"/>
          </a:ln>
        </p:spPr>
      </p:pic>
      <p:sp>
        <p:nvSpPr>
          <p:cNvPr id="487" name="ttZ differential cross sections at 13 TeV"/>
          <p:cNvSpPr txBox="1"/>
          <p:nvPr/>
        </p:nvSpPr>
        <p:spPr>
          <a:xfrm>
            <a:off x="2923877" y="198281"/>
            <a:ext cx="715704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2600"/>
                </a:solidFill>
              </a:defRPr>
            </a:lvl1pPr>
          </a:lstStyle>
          <a:p>
            <a:pPr>
              <a:defRPr>
                <a:effectLst/>
              </a:defRPr>
            </a:pPr>
            <a:r>
              <a:t>ttZ differential cross sections at 13 TeV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The flow of automation"/>
          <p:cNvSpPr txBox="1"/>
          <p:nvPr>
            <p:ph type="title"/>
          </p:nvPr>
        </p:nvSpPr>
        <p:spPr>
          <a:prstGeom prst="rect">
            <a:avLst/>
          </a:prstGeom>
        </p:spPr>
        <p:txBody>
          <a:bodyPr/>
          <a:lstStyle>
            <a:lvl1pPr defTabSz="587022">
              <a:defRPr spc="350" sz="7000"/>
            </a:lvl1pPr>
          </a:lstStyle>
          <a:p>
            <a:pPr/>
            <a:r>
              <a:t>The flow of automation</a:t>
            </a:r>
          </a:p>
        </p:txBody>
      </p:sp>
      <p:sp>
        <p:nvSpPr>
          <p:cNvPr id="156" name="Generation…"/>
          <p:cNvSpPr txBox="1"/>
          <p:nvPr>
            <p:ph type="body" idx="1"/>
          </p:nvPr>
        </p:nvSpPr>
        <p:spPr>
          <a:prstGeom prst="rect">
            <a:avLst/>
          </a:prstGeom>
        </p:spPr>
        <p:txBody>
          <a:bodyPr/>
          <a:lstStyle/>
          <a:p>
            <a:pPr marL="414527" indent="-414527" defTabSz="587022">
              <a:spcBef>
                <a:spcPts val="5100"/>
              </a:spcBef>
              <a:buBlip>
                <a:blip r:embed="rId2"/>
              </a:buBlip>
              <a:defRPr sz="3400"/>
            </a:pPr>
            <a:r>
              <a:t>Generation</a:t>
            </a:r>
          </a:p>
          <a:p>
            <a:pPr marL="414527" indent="-414527" defTabSz="587022">
              <a:spcBef>
                <a:spcPts val="5100"/>
              </a:spcBef>
              <a:buBlip>
                <a:blip r:embed="rId2"/>
              </a:buBlip>
              <a:defRPr sz="3400"/>
            </a:pPr>
            <a:r>
              <a:t>Reduction</a:t>
            </a:r>
          </a:p>
          <a:p>
            <a:pPr marL="414527" indent="-414527" defTabSz="587022">
              <a:spcBef>
                <a:spcPts val="5100"/>
              </a:spcBef>
              <a:buBlip>
                <a:blip r:embed="rId2"/>
              </a:buBlip>
              <a:defRPr sz="3400"/>
            </a:pPr>
            <a:r>
              <a:t>Evaluation</a:t>
            </a:r>
          </a:p>
        </p:txBody>
      </p:sp>
      <p:sp>
        <p:nvSpPr>
          <p:cNvPr id="157" name="Slide Number"/>
          <p:cNvSpPr txBox="1"/>
          <p:nvPr>
            <p:ph type="sldNum" sz="quarter" idx="4294967295"/>
          </p:nvPr>
        </p:nvSpPr>
        <p:spPr>
          <a:xfrm>
            <a:off x="6394449" y="8991600"/>
            <a:ext cx="2286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The flow of automation"/>
          <p:cNvSpPr txBox="1"/>
          <p:nvPr>
            <p:ph type="title"/>
          </p:nvPr>
        </p:nvSpPr>
        <p:spPr>
          <a:prstGeom prst="rect">
            <a:avLst/>
          </a:prstGeom>
        </p:spPr>
        <p:txBody>
          <a:bodyPr/>
          <a:lstStyle>
            <a:lvl1pPr defTabSz="587022">
              <a:defRPr spc="350" sz="7000"/>
            </a:lvl1pPr>
          </a:lstStyle>
          <a:p>
            <a:pPr/>
            <a:r>
              <a:t>The flow of automation</a:t>
            </a:r>
          </a:p>
        </p:txBody>
      </p:sp>
      <p:sp>
        <p:nvSpPr>
          <p:cNvPr id="160" name="Generation…"/>
          <p:cNvSpPr txBox="1"/>
          <p:nvPr>
            <p:ph type="body" idx="1"/>
          </p:nvPr>
        </p:nvSpPr>
        <p:spPr>
          <a:prstGeom prst="rect">
            <a:avLst/>
          </a:prstGeom>
        </p:spPr>
        <p:txBody>
          <a:bodyPr/>
          <a:lstStyle/>
          <a:p>
            <a:pPr marL="414527" indent="-414527" defTabSz="587022">
              <a:spcBef>
                <a:spcPts val="5100"/>
              </a:spcBef>
              <a:buBlip>
                <a:blip r:embed="rId2"/>
              </a:buBlip>
              <a:defRPr sz="3400">
                <a:solidFill>
                  <a:srgbClr val="FF2600"/>
                </a:solidFill>
              </a:defRPr>
            </a:pPr>
            <a:r>
              <a:t>Generation</a:t>
            </a:r>
          </a:p>
          <a:p>
            <a:pPr marL="414527" indent="-414527" defTabSz="587022">
              <a:spcBef>
                <a:spcPts val="5100"/>
              </a:spcBef>
              <a:buBlip>
                <a:blip r:embed="rId2"/>
              </a:buBlip>
              <a:defRPr sz="3400"/>
            </a:pPr>
            <a:r>
              <a:t>Reduction</a:t>
            </a:r>
          </a:p>
          <a:p>
            <a:pPr marL="414527" indent="-414527" defTabSz="587022">
              <a:spcBef>
                <a:spcPts val="5100"/>
              </a:spcBef>
              <a:buBlip>
                <a:blip r:embed="rId2"/>
              </a:buBlip>
              <a:defRPr sz="3400"/>
            </a:pPr>
            <a:r>
              <a:t>Evaluation</a:t>
            </a:r>
          </a:p>
        </p:txBody>
      </p:sp>
      <p:sp>
        <p:nvSpPr>
          <p:cNvPr id="161" name="“Draw Feynman diagrams”…"/>
          <p:cNvSpPr txBox="1"/>
          <p:nvPr/>
        </p:nvSpPr>
        <p:spPr>
          <a:xfrm>
            <a:off x="3994120" y="3854565"/>
            <a:ext cx="8321800" cy="32131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587022">
              <a:defRPr sz="3000"/>
            </a:pPr>
            <a:r>
              <a:t>“Draw Feynman diagrams”</a:t>
            </a:r>
          </a:p>
          <a:p>
            <a:pPr defTabSz="587022">
              <a:defRPr sz="3000"/>
            </a:pPr>
            <a:r>
              <a:t>Given an event, e.g., 2-2 scattering, </a:t>
            </a:r>
          </a:p>
          <a:p>
            <a:pPr defTabSz="587022">
              <a:defRPr sz="3000"/>
            </a:pPr>
            <a:r>
              <a:t>generate Feynman diagrams up to certain order.</a:t>
            </a:r>
          </a:p>
          <a:p>
            <a:pPr defTabSz="587022">
              <a:defRPr sz="3000"/>
            </a:pPr>
            <a:r>
              <a:t>This is achieved recursively, i.e., add vertices, </a:t>
            </a:r>
          </a:p>
          <a:p>
            <a:pPr defTabSz="587022">
              <a:defRPr sz="3000"/>
            </a:pPr>
            <a:r>
              <a:t>virtual lines, and real emissions </a:t>
            </a:r>
          </a:p>
          <a:p>
            <a:pPr defTabSz="587022">
              <a:defRPr sz="3000"/>
            </a:pPr>
            <a:r>
              <a:t>on the lower order diagrams. </a:t>
            </a:r>
          </a:p>
        </p:txBody>
      </p:sp>
      <p:sp>
        <p:nvSpPr>
          <p:cNvPr id="162" name="Slide Number"/>
          <p:cNvSpPr txBox="1"/>
          <p:nvPr>
            <p:ph type="sldNum" sz="quarter" idx="4294967295"/>
          </p:nvPr>
        </p:nvSpPr>
        <p:spPr>
          <a:xfrm>
            <a:off x="6394449" y="8991600"/>
            <a:ext cx="2286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The flow of automation"/>
          <p:cNvSpPr txBox="1"/>
          <p:nvPr>
            <p:ph type="title"/>
          </p:nvPr>
        </p:nvSpPr>
        <p:spPr>
          <a:prstGeom prst="rect">
            <a:avLst/>
          </a:prstGeom>
        </p:spPr>
        <p:txBody>
          <a:bodyPr/>
          <a:lstStyle>
            <a:lvl1pPr defTabSz="587022">
              <a:defRPr spc="350" sz="7000"/>
            </a:lvl1pPr>
          </a:lstStyle>
          <a:p>
            <a:pPr/>
            <a:r>
              <a:t>The flow of automation</a:t>
            </a:r>
          </a:p>
        </p:txBody>
      </p:sp>
      <p:sp>
        <p:nvSpPr>
          <p:cNvPr id="165" name="Generation…"/>
          <p:cNvSpPr txBox="1"/>
          <p:nvPr>
            <p:ph type="body" idx="1"/>
          </p:nvPr>
        </p:nvSpPr>
        <p:spPr>
          <a:prstGeom prst="rect">
            <a:avLst/>
          </a:prstGeom>
        </p:spPr>
        <p:txBody>
          <a:bodyPr/>
          <a:lstStyle/>
          <a:p>
            <a:pPr marL="414527" indent="-414527" defTabSz="587022">
              <a:spcBef>
                <a:spcPts val="5100"/>
              </a:spcBef>
              <a:buBlip>
                <a:blip r:embed="rId2"/>
              </a:buBlip>
              <a:defRPr sz="3400"/>
            </a:pPr>
            <a:r>
              <a:t>Generation</a:t>
            </a:r>
          </a:p>
          <a:p>
            <a:pPr marL="414527" indent="-414527" defTabSz="587022">
              <a:spcBef>
                <a:spcPts val="5100"/>
              </a:spcBef>
              <a:buBlip>
                <a:blip r:embed="rId2"/>
              </a:buBlip>
              <a:defRPr sz="3400">
                <a:solidFill>
                  <a:srgbClr val="FF2600"/>
                </a:solidFill>
              </a:defRPr>
            </a:pPr>
            <a:r>
              <a:t>Reduction</a:t>
            </a:r>
          </a:p>
          <a:p>
            <a:pPr marL="414527" indent="-414527" defTabSz="587022">
              <a:spcBef>
                <a:spcPts val="5100"/>
              </a:spcBef>
              <a:buBlip>
                <a:blip r:embed="rId2"/>
              </a:buBlip>
              <a:defRPr sz="3400"/>
            </a:pPr>
            <a:r>
              <a:t>Evaluation</a:t>
            </a:r>
          </a:p>
        </p:txBody>
      </p:sp>
      <p:sp>
        <p:nvSpPr>
          <p:cNvPr id="166" name="Reduce each diagram into the sum of…"/>
          <p:cNvSpPr txBox="1"/>
          <p:nvPr/>
        </p:nvSpPr>
        <p:spPr>
          <a:xfrm>
            <a:off x="4906365" y="4070350"/>
            <a:ext cx="6526933" cy="161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587022">
              <a:defRPr sz="3000"/>
            </a:pPr>
            <a:r>
              <a:t>Reduce each diagram into the sum of </a:t>
            </a:r>
          </a:p>
          <a:p>
            <a:pPr defTabSz="587022">
              <a:defRPr sz="3000"/>
            </a:pPr>
            <a:r>
              <a:t>Master Integrals.</a:t>
            </a:r>
          </a:p>
          <a:p>
            <a:pPr defTabSz="587022">
              <a:defRPr sz="3000"/>
            </a:pPr>
            <a:r>
              <a:t>OPP method as a standard algorithm.</a:t>
            </a:r>
          </a:p>
        </p:txBody>
      </p:sp>
      <p:sp>
        <p:nvSpPr>
          <p:cNvPr id="167" name="“partial fraction expansion”"/>
          <p:cNvSpPr txBox="1"/>
          <p:nvPr/>
        </p:nvSpPr>
        <p:spPr>
          <a:xfrm>
            <a:off x="5636479" y="6256326"/>
            <a:ext cx="5066705"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r>
              <a:rPr>
                <a:solidFill>
                  <a:srgbClr val="FF2600"/>
                </a:solidFill>
              </a:rPr>
              <a:t>partial fraction expansion</a:t>
            </a:r>
            <a:r>
              <a:t>”</a:t>
            </a:r>
          </a:p>
        </p:txBody>
      </p:sp>
      <p:sp>
        <p:nvSpPr>
          <p:cNvPr id="168" name="Slide Number"/>
          <p:cNvSpPr txBox="1"/>
          <p:nvPr>
            <p:ph type="sldNum" sz="quarter" idx="4294967295"/>
          </p:nvPr>
        </p:nvSpPr>
        <p:spPr>
          <a:xfrm>
            <a:off x="6394449" y="8991600"/>
            <a:ext cx="2286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The flow of automation"/>
          <p:cNvSpPr txBox="1"/>
          <p:nvPr>
            <p:ph type="title"/>
          </p:nvPr>
        </p:nvSpPr>
        <p:spPr>
          <a:prstGeom prst="rect">
            <a:avLst/>
          </a:prstGeom>
        </p:spPr>
        <p:txBody>
          <a:bodyPr/>
          <a:lstStyle>
            <a:lvl1pPr defTabSz="587022">
              <a:defRPr spc="350" sz="7000"/>
            </a:lvl1pPr>
          </a:lstStyle>
          <a:p>
            <a:pPr/>
            <a:r>
              <a:t>The flow of automation</a:t>
            </a:r>
          </a:p>
        </p:txBody>
      </p:sp>
      <p:sp>
        <p:nvSpPr>
          <p:cNvPr id="171" name="Generation…"/>
          <p:cNvSpPr txBox="1"/>
          <p:nvPr>
            <p:ph type="body" idx="1"/>
          </p:nvPr>
        </p:nvSpPr>
        <p:spPr>
          <a:prstGeom prst="rect">
            <a:avLst/>
          </a:prstGeom>
        </p:spPr>
        <p:txBody>
          <a:bodyPr/>
          <a:lstStyle/>
          <a:p>
            <a:pPr marL="414527" indent="-414527" defTabSz="587022">
              <a:spcBef>
                <a:spcPts val="5100"/>
              </a:spcBef>
              <a:buBlip>
                <a:blip r:embed="rId2"/>
              </a:buBlip>
              <a:defRPr sz="3400"/>
            </a:pPr>
            <a:r>
              <a:t>Generation</a:t>
            </a:r>
          </a:p>
          <a:p>
            <a:pPr marL="414527" indent="-414527" defTabSz="587022">
              <a:spcBef>
                <a:spcPts val="5100"/>
              </a:spcBef>
              <a:buBlip>
                <a:blip r:embed="rId2"/>
              </a:buBlip>
              <a:defRPr sz="3400"/>
            </a:pPr>
            <a:r>
              <a:t>Reduction</a:t>
            </a:r>
          </a:p>
          <a:p>
            <a:pPr marL="414527" indent="-414527" defTabSz="587022">
              <a:spcBef>
                <a:spcPts val="5100"/>
              </a:spcBef>
              <a:buBlip>
                <a:blip r:embed="rId2"/>
              </a:buBlip>
              <a:defRPr sz="3400">
                <a:solidFill>
                  <a:srgbClr val="FF2600"/>
                </a:solidFill>
              </a:defRPr>
            </a:pPr>
            <a:r>
              <a:t>Evaluation</a:t>
            </a:r>
          </a:p>
        </p:txBody>
      </p:sp>
      <p:sp>
        <p:nvSpPr>
          <p:cNvPr id="172" name="Integration: brute force computation,…"/>
          <p:cNvSpPr txBox="1"/>
          <p:nvPr/>
        </p:nvSpPr>
        <p:spPr>
          <a:xfrm>
            <a:off x="4768452" y="5010150"/>
            <a:ext cx="6595394" cy="161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587022">
              <a:defRPr sz="3000"/>
            </a:pPr>
            <a:r>
              <a:t>Integration: brute force computation, </a:t>
            </a:r>
          </a:p>
          <a:p>
            <a:pPr defTabSz="587022">
              <a:defRPr sz="3000"/>
            </a:pPr>
            <a:r>
              <a:t>Integral By Parts technique, </a:t>
            </a:r>
          </a:p>
          <a:p>
            <a:pPr defTabSz="587022">
              <a:defRPr sz="3000"/>
            </a:pPr>
            <a:r>
              <a:t>differential equation etc. </a:t>
            </a:r>
          </a:p>
        </p:txBody>
      </p:sp>
      <p:sp>
        <p:nvSpPr>
          <p:cNvPr id="173" name="Slide Number"/>
          <p:cNvSpPr txBox="1"/>
          <p:nvPr>
            <p:ph type="sldNum" sz="quarter" idx="4294967295"/>
          </p:nvPr>
        </p:nvSpPr>
        <p:spPr>
          <a:xfrm>
            <a:off x="6394449" y="8991600"/>
            <a:ext cx="2286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An Example"/>
          <p:cNvSpPr txBox="1"/>
          <p:nvPr>
            <p:ph type="title"/>
          </p:nvPr>
        </p:nvSpPr>
        <p:spPr>
          <a:prstGeom prst="rect">
            <a:avLst/>
          </a:prstGeom>
        </p:spPr>
        <p:txBody>
          <a:bodyPr/>
          <a:lstStyle/>
          <a:p>
            <a:pPr/>
            <a:r>
              <a:t>An Example</a:t>
            </a:r>
          </a:p>
        </p:txBody>
      </p:sp>
      <p:sp>
        <p:nvSpPr>
          <p:cNvPr id="176" name="A one-loop 2 → 2 scattering diagram is depicted as…"/>
          <p:cNvSpPr txBox="1"/>
          <p:nvPr>
            <p:ph type="body" idx="4294967295"/>
          </p:nvPr>
        </p:nvSpPr>
        <p:spPr>
          <a:xfrm>
            <a:off x="825500" y="2705100"/>
            <a:ext cx="11353800" cy="6223000"/>
          </a:xfrm>
          <a:prstGeom prst="rect">
            <a:avLst/>
          </a:prstGeom>
        </p:spPr>
        <p:txBody>
          <a:bodyPr anchor="t"/>
          <a:lstStyle/>
          <a:p>
            <a:pPr marL="0" indent="0">
              <a:buSzTx/>
              <a:buNone/>
              <a:defRPr sz="2800"/>
            </a:pPr>
            <a:r>
              <a:t>A one-loop 2 → 2 scattering diagram is depicted as</a:t>
            </a:r>
          </a:p>
          <a:p>
            <a:pPr marL="0" indent="0">
              <a:buSzTx/>
              <a:buNone/>
              <a:defRPr sz="2800"/>
            </a:pPr>
          </a:p>
          <a:p>
            <a:pPr marL="0" indent="0">
              <a:buSzTx/>
              <a:buNone/>
              <a:defRPr sz="2800"/>
            </a:pPr>
          </a:p>
          <a:p>
            <a:pPr marL="0" indent="0">
              <a:buSzTx/>
              <a:buNone/>
              <a:defRPr sz="2800"/>
            </a:pPr>
            <a:r>
              <a:t>We translate it into an integral form using Feynman rules given by the theory we consider:</a:t>
            </a:r>
          </a:p>
        </p:txBody>
      </p:sp>
      <p:sp>
        <p:nvSpPr>
          <p:cNvPr id="177" name="Slide Number"/>
          <p:cNvSpPr txBox="1"/>
          <p:nvPr>
            <p:ph type="sldNum" sz="quarter" idx="4294967295"/>
          </p:nvPr>
        </p:nvSpPr>
        <p:spPr>
          <a:xfrm>
            <a:off x="6394449" y="8991600"/>
            <a:ext cx="228601" cy="406400"/>
          </a:xfrm>
          <a:prstGeom prst="rect">
            <a:avLst/>
          </a:prstGeom>
          <a:extLst>
            <a:ext uri="{C572A759-6A51-4108-AA02-DFA0A04FC94B}">
              <ma14:wrappingTextBoxFlag xmlns:ma14="http://schemas.microsoft.com/office/mac/drawingml/2011/main" val="1"/>
            </a:ext>
          </a:extLst>
        </p:spPr>
        <p:txBody>
          <a:bodyPr/>
          <a:lstStyle/>
          <a:p>
            <a:pPr>
              <a:defRPr>
                <a:effectLst/>
              </a:defRPr>
            </a:pPr>
            <a:fld id="{86CB4B4D-7CA3-9044-876B-883B54F8677D}" type="slidenum"/>
          </a:p>
        </p:txBody>
      </p:sp>
      <p:pic>
        <p:nvPicPr>
          <p:cNvPr id="178" name="Image" descr="Image"/>
          <p:cNvPicPr>
            <a:picLocks noChangeAspect="1"/>
          </p:cNvPicPr>
          <p:nvPr/>
        </p:nvPicPr>
        <p:blipFill>
          <a:blip r:embed="rId2">
            <a:extLst/>
          </a:blip>
          <a:stretch>
            <a:fillRect/>
          </a:stretch>
        </p:blipFill>
        <p:spPr>
          <a:xfrm>
            <a:off x="5080000" y="3207791"/>
            <a:ext cx="2844800" cy="2951398"/>
          </a:xfrm>
          <a:prstGeom prst="rect">
            <a:avLst/>
          </a:prstGeom>
          <a:ln w="12700">
            <a:miter lim="400000"/>
          </a:ln>
        </p:spPr>
      </p:pic>
      <p:pic>
        <p:nvPicPr>
          <p:cNvPr id="179" name="Image" descr="Image"/>
          <p:cNvPicPr>
            <a:picLocks noChangeAspect="1"/>
          </p:cNvPicPr>
          <p:nvPr/>
        </p:nvPicPr>
        <p:blipFill>
          <a:blip r:embed="rId3">
            <a:extLst/>
          </a:blip>
          <a:stretch>
            <a:fillRect/>
          </a:stretch>
        </p:blipFill>
        <p:spPr>
          <a:xfrm>
            <a:off x="3352800" y="7150872"/>
            <a:ext cx="6311900" cy="1066801"/>
          </a:xfrm>
          <a:prstGeom prst="rect">
            <a:avLst/>
          </a:prstGeom>
          <a:ln w="12700">
            <a:miter lim="400000"/>
          </a:ln>
        </p:spPr>
      </p:pic>
      <p:sp>
        <p:nvSpPr>
          <p:cNvPr id="180" name="Here the numerator function depends on the theory we consider, but once we draw a diagram then we can write its expression."/>
          <p:cNvSpPr txBox="1"/>
          <p:nvPr/>
        </p:nvSpPr>
        <p:spPr>
          <a:xfrm>
            <a:off x="984299" y="8228355"/>
            <a:ext cx="11036202"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600"/>
            </a:lvl1pPr>
          </a:lstStyle>
          <a:p>
            <a:pPr/>
            <a:r>
              <a:t>Here the numerator function depends on the theory we consider, but once we draw a diagram then we can write its expression.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0" grpId="1"/>
    </p:bldLst>
  </p:timing>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Kyoto">
  <a:themeElements>
    <a:clrScheme name="Kyoto">
      <a:dk1>
        <a:srgbClr val="4F5C3F"/>
      </a:dk1>
      <a:lt1>
        <a:srgbClr val="3A1D5C"/>
      </a:lt1>
      <a:dk2>
        <a:srgbClr val="585752"/>
      </a:dk2>
      <a:lt2>
        <a:srgbClr val="D0CDBF"/>
      </a:lt2>
      <a:accent1>
        <a:srgbClr val="56758A"/>
      </a:accent1>
      <a:accent2>
        <a:srgbClr val="828852"/>
      </a:accent2>
      <a:accent3>
        <a:srgbClr val="D5B682"/>
      </a:accent3>
      <a:accent4>
        <a:srgbClr val="BB5809"/>
      </a:accent4>
      <a:accent5>
        <a:srgbClr val="AB1701"/>
      </a:accent5>
      <a:accent6>
        <a:srgbClr val="792255"/>
      </a:accent6>
      <a:hlink>
        <a:srgbClr val="0000FF"/>
      </a:hlink>
      <a:folHlink>
        <a:srgbClr val="FF00FF"/>
      </a:folHlink>
    </a:clrScheme>
    <a:fontScheme name="Kyoto">
      <a:majorFont>
        <a:latin typeface="Georgia"/>
        <a:ea typeface="Georgia"/>
        <a:cs typeface="Georgia"/>
      </a:majorFont>
      <a:minorFont>
        <a:latin typeface="Georgia"/>
        <a:ea typeface="Georgia"/>
        <a:cs typeface="Georgia"/>
      </a:minorFont>
    </a:fontScheme>
    <a:fmtScheme name="Kyot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3F1DF"/>
            </a:solidFill>
            <a:effectLst/>
            <a:uFillTx/>
            <a:latin typeface="+mn-lt"/>
            <a:ea typeface="+mn-ea"/>
            <a:cs typeface="+mn-cs"/>
            <a:sym typeface="Georg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3">
              <a:satOff val="-11003"/>
              <a:lumOff val="-15119"/>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Kyoto">
  <a:themeElements>
    <a:clrScheme name="Kyoto">
      <a:dk1>
        <a:srgbClr val="000000"/>
      </a:dk1>
      <a:lt1>
        <a:srgbClr val="FFFFFF"/>
      </a:lt1>
      <a:dk2>
        <a:srgbClr val="585752"/>
      </a:dk2>
      <a:lt2>
        <a:srgbClr val="D0CDBF"/>
      </a:lt2>
      <a:accent1>
        <a:srgbClr val="56758A"/>
      </a:accent1>
      <a:accent2>
        <a:srgbClr val="828852"/>
      </a:accent2>
      <a:accent3>
        <a:srgbClr val="D5B682"/>
      </a:accent3>
      <a:accent4>
        <a:srgbClr val="BB5809"/>
      </a:accent4>
      <a:accent5>
        <a:srgbClr val="AB1701"/>
      </a:accent5>
      <a:accent6>
        <a:srgbClr val="792255"/>
      </a:accent6>
      <a:hlink>
        <a:srgbClr val="0000FF"/>
      </a:hlink>
      <a:folHlink>
        <a:srgbClr val="FF00FF"/>
      </a:folHlink>
    </a:clrScheme>
    <a:fontScheme name="Kyoto">
      <a:majorFont>
        <a:latin typeface="Georgia"/>
        <a:ea typeface="Georgia"/>
        <a:cs typeface="Georgia"/>
      </a:majorFont>
      <a:minorFont>
        <a:latin typeface="Georgia"/>
        <a:ea typeface="Georgia"/>
        <a:cs typeface="Georgia"/>
      </a:minorFont>
    </a:fontScheme>
    <a:fmtScheme name="Kyot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3F1DF"/>
            </a:solidFill>
            <a:effectLst/>
            <a:uFillTx/>
            <a:latin typeface="+mn-lt"/>
            <a:ea typeface="+mn-ea"/>
            <a:cs typeface="+mn-cs"/>
            <a:sym typeface="Georg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3">
              <a:satOff val="-11003"/>
              <a:lumOff val="-15119"/>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20000"/>
          </a:lnSpc>
          <a:spcBef>
            <a:spcPts val="0"/>
          </a:spcBef>
          <a:spcAft>
            <a:spcPts val="0"/>
          </a:spcAft>
          <a:buClrTx/>
          <a:buSzTx/>
          <a:buFontTx/>
          <a:buNone/>
          <a:tabLst/>
          <a:defRPr b="0" baseline="0" cap="none" i="0" spc="0" strike="noStrike" sz="3200" u="none" kumimoji="0" normalizeH="0">
            <a:ln>
              <a:noFill/>
            </a:ln>
            <a:solidFill>
              <a:srgbClr val="4F5C3F"/>
            </a:solidFill>
            <a:effectLst>
              <a:outerShdw sx="100000" sy="100000" kx="0" ky="0" algn="b" rotWithShape="0" blurRad="25400" dist="12700" dir="0">
                <a:srgbClr val="FFFFFF">
                  <a:alpha val="45000"/>
                </a:srgbClr>
              </a:outerShdw>
            </a:effectLst>
            <a:uFillTx/>
            <a:latin typeface="+mn-lt"/>
            <a:ea typeface="+mn-ea"/>
            <a:cs typeface="+mn-cs"/>
            <a:sym typeface="Georgi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